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90" d="100"/>
          <a:sy n="90" d="100"/>
        </p:scale>
        <p:origin x="9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E41A99-0590-4642-8A7F-ADDFCE29800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2654F-BDBB-492F-A79D-0D0FA84C82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98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41A99-0590-4642-8A7F-ADDFCE29800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241483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41A99-0590-4642-8A7F-ADDFCE29800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17024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41A99-0590-4642-8A7F-ADDFCE29800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43183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41A99-0590-4642-8A7F-ADDFCE29800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2654F-BDBB-492F-A79D-0D0FA84C82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4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E41A99-0590-4642-8A7F-ADDFCE29800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132844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E41A99-0590-4642-8A7F-ADDFCE298000}" type="datetimeFigureOut">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46445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E41A99-0590-4642-8A7F-ADDFCE298000}"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155816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E41A99-0590-4642-8A7F-ADDFCE298000}" type="datetimeFigureOut">
              <a:rPr lang="en-US" smtClean="0"/>
              <a:t>4/4/2016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16295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E41A99-0590-4642-8A7F-ADDFCE298000}" type="datetimeFigureOut">
              <a:rPr lang="en-US" smtClean="0"/>
              <a:t>4/4/2016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72654F-BDBB-492F-A79D-0D0FA84C825F}" type="slidenum">
              <a:rPr lang="en-US" smtClean="0"/>
              <a:t>‹#›</a:t>
            </a:fld>
            <a:endParaRPr lang="en-US"/>
          </a:p>
        </p:txBody>
      </p:sp>
    </p:spTree>
    <p:extLst>
      <p:ext uri="{BB962C8B-B14F-4D97-AF65-F5344CB8AC3E}">
        <p14:creationId xmlns:p14="http://schemas.microsoft.com/office/powerpoint/2010/main" val="370200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41A99-0590-4642-8A7F-ADDFCE29800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2654F-BDBB-492F-A79D-0D0FA84C825F}" type="slidenum">
              <a:rPr lang="en-US" smtClean="0"/>
              <a:t>‹#›</a:t>
            </a:fld>
            <a:endParaRPr lang="en-US"/>
          </a:p>
        </p:txBody>
      </p:sp>
    </p:spTree>
    <p:extLst>
      <p:ext uri="{BB962C8B-B14F-4D97-AF65-F5344CB8AC3E}">
        <p14:creationId xmlns:p14="http://schemas.microsoft.com/office/powerpoint/2010/main" val="256040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E41A99-0590-4642-8A7F-ADDFCE298000}" type="datetimeFigureOut">
              <a:rPr lang="en-US" smtClean="0"/>
              <a:t>4/4/2016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72654F-BDBB-492F-A79D-0D0FA84C825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2489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488" y="297774"/>
            <a:ext cx="11136731" cy="2374231"/>
          </a:xfrm>
        </p:spPr>
        <p:txBody>
          <a:bodyPr>
            <a:noAutofit/>
          </a:bodyPr>
          <a:lstStyle/>
          <a:p>
            <a:pPr algn="ctr">
              <a:lnSpc>
                <a:spcPct val="100000"/>
              </a:lnSpc>
              <a:spcBef>
                <a:spcPts val="4200"/>
              </a:spcBef>
            </a:pPr>
            <a:r>
              <a:rPr lang="en-US" sz="4000" b="1" dirty="0">
                <a:solidFill>
                  <a:schemeClr val="tx2"/>
                </a:solidFill>
                <a:latin typeface="Times New Roman" panose="02020603050405020304" pitchFamily="18" charset="0"/>
                <a:cs typeface="Times New Roman" panose="02020603050405020304" pitchFamily="18" charset="0"/>
              </a:rPr>
              <a:t>ANNUAL TRENDS IN BUSINESS DIVORCE</a:t>
            </a:r>
            <a:r>
              <a:rPr lang="en-US" sz="4000" b="1" dirty="0" smtClean="0">
                <a:solidFill>
                  <a:schemeClr val="tx2"/>
                </a:solidFill>
                <a:latin typeface="Times New Roman" panose="02020603050405020304" pitchFamily="18" charset="0"/>
                <a:cs typeface="Times New Roman" panose="02020603050405020304" pitchFamily="18" charset="0"/>
              </a:rPr>
              <a:t>:</a:t>
            </a:r>
            <a:r>
              <a:rPr lang="en-US" sz="4000" b="1" dirty="0">
                <a:solidFill>
                  <a:schemeClr val="tx2"/>
                </a:solidFill>
                <a:latin typeface="Times New Roman" panose="02020603050405020304" pitchFamily="18" charset="0"/>
                <a:cs typeface="Times New Roman" panose="02020603050405020304" pitchFamily="18" charset="0"/>
              </a:rPr>
              <a:t/>
            </a:r>
            <a:br>
              <a:rPr lang="en-US" sz="4000" b="1" dirty="0">
                <a:solidFill>
                  <a:schemeClr val="tx2"/>
                </a:solidFill>
                <a:latin typeface="Times New Roman" panose="02020603050405020304" pitchFamily="18" charset="0"/>
                <a:cs typeface="Times New Roman" panose="02020603050405020304" pitchFamily="18" charset="0"/>
              </a:rPr>
            </a:br>
            <a:r>
              <a:rPr lang="en-US" sz="3200" i="1" dirty="0" smtClean="0">
                <a:solidFill>
                  <a:schemeClr val="tx2"/>
                </a:solidFill>
                <a:latin typeface="Times New Roman" panose="02020603050405020304" pitchFamily="18" charset="0"/>
                <a:cs typeface="Times New Roman" panose="02020603050405020304" pitchFamily="18" charset="0"/>
              </a:rPr>
              <a:t>“</a:t>
            </a:r>
            <a:r>
              <a:rPr lang="en-US" sz="3200" i="1" dirty="0">
                <a:solidFill>
                  <a:schemeClr val="tx2"/>
                </a:solidFill>
                <a:latin typeface="Times New Roman" panose="02020603050405020304" pitchFamily="18" charset="0"/>
                <a:cs typeface="Times New Roman" panose="02020603050405020304" pitchFamily="18" charset="0"/>
              </a:rPr>
              <a:t>NO-FAULT” BUSINESS DIVORCE </a:t>
            </a:r>
            <a:r>
              <a:rPr lang="en-US" sz="3200" dirty="0" smtClean="0">
                <a:solidFill>
                  <a:schemeClr val="tx2"/>
                </a:solidFill>
                <a:latin typeface="Times New Roman" panose="02020603050405020304" pitchFamily="18" charset="0"/>
                <a:cs typeface="Times New Roman" panose="02020603050405020304" pitchFamily="18" charset="0"/>
              </a:rPr>
              <a:t/>
            </a:r>
            <a:br>
              <a:rPr lang="en-US" sz="3200" dirty="0" smtClean="0">
                <a:solidFill>
                  <a:schemeClr val="tx2"/>
                </a:solidFill>
                <a:latin typeface="Times New Roman" panose="02020603050405020304" pitchFamily="18" charset="0"/>
                <a:cs typeface="Times New Roman" panose="02020603050405020304" pitchFamily="18" charset="0"/>
              </a:rPr>
            </a:br>
            <a:r>
              <a:rPr lang="en-US" sz="3200" i="1" dirty="0" smtClean="0">
                <a:solidFill>
                  <a:schemeClr val="tx2"/>
                </a:solidFill>
                <a:latin typeface="Times New Roman" panose="02020603050405020304" pitchFamily="18" charset="0"/>
                <a:cs typeface="Times New Roman" panose="02020603050405020304" pitchFamily="18" charset="0"/>
              </a:rPr>
              <a:t>OR</a:t>
            </a:r>
            <a:br>
              <a:rPr lang="en-US" sz="3200" i="1" dirty="0" smtClean="0">
                <a:solidFill>
                  <a:schemeClr val="tx2"/>
                </a:solidFill>
                <a:latin typeface="Times New Roman" panose="02020603050405020304" pitchFamily="18" charset="0"/>
                <a:cs typeface="Times New Roman" panose="02020603050405020304" pitchFamily="18" charset="0"/>
              </a:rPr>
            </a:br>
            <a:r>
              <a:rPr lang="en-US" sz="3200" i="1" dirty="0" smtClean="0">
                <a:solidFill>
                  <a:schemeClr val="tx2"/>
                </a:solidFill>
                <a:latin typeface="Times New Roman" panose="02020603050405020304" pitchFamily="18" charset="0"/>
                <a:cs typeface="Times New Roman" panose="02020603050405020304" pitchFamily="18" charset="0"/>
              </a:rPr>
              <a:t>“TILL </a:t>
            </a:r>
            <a:r>
              <a:rPr lang="en-US" sz="3200" i="1" dirty="0">
                <a:solidFill>
                  <a:schemeClr val="tx2"/>
                </a:solidFill>
                <a:latin typeface="Times New Roman" panose="02020603050405020304" pitchFamily="18" charset="0"/>
                <a:cs typeface="Times New Roman" panose="02020603050405020304" pitchFamily="18" charset="0"/>
              </a:rPr>
              <a:t>DEATH DO US PART</a:t>
            </a:r>
            <a:r>
              <a:rPr lang="en-US" sz="3200" i="1" dirty="0" smtClean="0">
                <a:solidFill>
                  <a:schemeClr val="tx2"/>
                </a:solidFill>
                <a:latin typeface="Times New Roman" panose="02020603050405020304" pitchFamily="18" charset="0"/>
                <a:cs typeface="Times New Roman" panose="02020603050405020304" pitchFamily="18" charset="0"/>
              </a:rPr>
              <a:t>”?</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0999" y="2916313"/>
            <a:ext cx="11133221" cy="545431"/>
          </a:xfrm>
        </p:spPr>
        <p:txBody>
          <a:bodyPr>
            <a:normAutofit/>
          </a:bodyPr>
          <a:lstStyle/>
          <a:p>
            <a:pPr algn="ctr"/>
            <a:r>
              <a:rPr lang="en-US" sz="3200" dirty="0" smtClean="0">
                <a:solidFill>
                  <a:schemeClr val="tx2"/>
                </a:solidFill>
                <a:latin typeface="Times New Roman" panose="02020603050405020304" pitchFamily="18" charset="0"/>
                <a:cs typeface="Times New Roman" panose="02020603050405020304" pitchFamily="18" charset="0"/>
              </a:rPr>
              <a:t>KURT M. HEYMAN</a:t>
            </a:r>
            <a:endParaRPr lang="en-US" sz="3200" dirty="0">
              <a:solidFill>
                <a:schemeClr val="tx2"/>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010683" y="3584231"/>
            <a:ext cx="3753852" cy="713401"/>
          </a:xfrm>
          <a:prstGeom prst="rect">
            <a:avLst/>
          </a:prstGeom>
        </p:spPr>
      </p:pic>
      <p:sp>
        <p:nvSpPr>
          <p:cNvPr id="5" name="TextBox 4"/>
          <p:cNvSpPr txBox="1"/>
          <p:nvPr/>
        </p:nvSpPr>
        <p:spPr>
          <a:xfrm>
            <a:off x="496505" y="4441160"/>
            <a:ext cx="11133221"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PETER A. MAHLER</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185609" y="5169463"/>
            <a:ext cx="3755012" cy="924880"/>
          </a:xfrm>
          <a:prstGeom prst="rect">
            <a:avLst/>
          </a:prstGeom>
        </p:spPr>
      </p:pic>
    </p:spTree>
    <p:extLst>
      <p:ext uri="{BB962C8B-B14F-4D97-AF65-F5344CB8AC3E}">
        <p14:creationId xmlns:p14="http://schemas.microsoft.com/office/powerpoint/2010/main" val="38561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tabLst>
                <a:tab pos="457200" algn="l"/>
              </a:tabLst>
            </a:pPr>
            <a:r>
              <a:rPr lang="en-US" sz="3200" dirty="0"/>
              <a:t>o </a:t>
            </a:r>
            <a:r>
              <a:rPr lang="en-US" sz="3200" dirty="0" smtClean="0"/>
              <a:t>	So </a:t>
            </a:r>
            <a:r>
              <a:rPr lang="en-US" sz="3200" dirty="0"/>
              <a:t>courts are ironically appearing to view LLCs under the Real Entity Theory even though LLCs were arguably intended to be the embodiment of the Contractarian Theory.  Irony drives the law.</a:t>
            </a:r>
          </a:p>
          <a:p>
            <a:endParaRPr lang="en-US" dirty="0"/>
          </a:p>
        </p:txBody>
      </p:sp>
      <p:pic>
        <p:nvPicPr>
          <p:cNvPr id="4" name="Iron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70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5198" fill="hold"/>
                                        <p:tgtEl>
                                          <p:spTgt spid="4"/>
                                        </p:tgtEl>
                                      </p:cBhvr>
                                    </p:cmd>
                                  </p:childTnLst>
                                </p:cTn>
                              </p:par>
                              <p:par>
                                <p:cTn id="11" presetID="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No Fault Divorce?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tabLst>
                <a:tab pos="514350" algn="l"/>
              </a:tabLst>
            </a:pPr>
            <a:r>
              <a:rPr lang="en-US" sz="3200" dirty="0"/>
              <a:t>o </a:t>
            </a:r>
            <a:r>
              <a:rPr lang="en-US" sz="3200" dirty="0" smtClean="0"/>
              <a:t>	At </a:t>
            </a:r>
            <a:r>
              <a:rPr lang="en-US" sz="3200" dirty="0"/>
              <a:t>this time, courts have essentially adopted a “No-Fault” approach to judicially dissolving LLCs, making it relatively easy to obtain judicial dissolution – without consequences such as damages – once certain minimum thresholds are met (e.g., deadlock or narrow purpose).</a:t>
            </a:r>
          </a:p>
          <a:p>
            <a:endParaRPr lang="en-US" dirty="0"/>
          </a:p>
        </p:txBody>
      </p:sp>
      <p:pic>
        <p:nvPicPr>
          <p:cNvPr id="4" name="Easy_Co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271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4500"/>
                                        <p:tgtEl>
                                          <p:spTgt spid="2"/>
                                        </p:tgtEl>
                                      </p:cBhvr>
                                    </p:animEffect>
                                  </p:childTnLst>
                                </p:cTn>
                              </p:par>
                              <p:par>
                                <p:cTn id="8" presetID="1" presetClass="mediacall" presetSubtype="0" fill="hold" nodeType="withEffect">
                                  <p:stCondLst>
                                    <p:cond delay="0"/>
                                  </p:stCondLst>
                                  <p:childTnLst>
                                    <p:cmd type="call" cmd="playFrom(0.0)">
                                      <p:cBhvr>
                                        <p:cTn id="9" dur="4989" fill="hold"/>
                                        <p:tgtEl>
                                          <p:spTgt spid="4"/>
                                        </p:tgtEl>
                                      </p:cBhvr>
                                    </p:cmd>
                                  </p:childTnLst>
                                </p:cTn>
                              </p:par>
                            </p:childTnLst>
                          </p:cTn>
                        </p:par>
                        <p:par>
                          <p:cTn id="10" fill="hold">
                            <p:stCondLst>
                              <p:cond delay="4989"/>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No Fault </a:t>
            </a:r>
            <a:r>
              <a:rPr lang="en-US" sz="3600" dirty="0" smtClean="0">
                <a:latin typeface="Times New Roman" panose="02020603050405020304" pitchFamily="18" charset="0"/>
                <a:cs typeface="Times New Roman" panose="02020603050405020304" pitchFamily="18" charset="0"/>
              </a:rPr>
              <a:t>Divorce</a:t>
            </a:r>
            <a:endParaRPr lang="en-US" sz="3600" dirty="0"/>
          </a:p>
        </p:txBody>
      </p:sp>
      <p:sp>
        <p:nvSpPr>
          <p:cNvPr id="3" name="Content Placeholder 2"/>
          <p:cNvSpPr>
            <a:spLocks noGrp="1"/>
          </p:cNvSpPr>
          <p:nvPr>
            <p:ph idx="1"/>
          </p:nvPr>
        </p:nvSpPr>
        <p:spPr/>
        <p:txBody>
          <a:bodyPr>
            <a:noAutofit/>
          </a:bodyPr>
          <a:lstStyle/>
          <a:p>
            <a:pPr lvl="0">
              <a:tabLst>
                <a:tab pos="514350" algn="l"/>
              </a:tabLst>
            </a:pPr>
            <a:r>
              <a:rPr lang="en-US" sz="2600" dirty="0"/>
              <a:t>•	Recent decisions arguably make it even easier to obtain judicial dissolution:</a:t>
            </a:r>
          </a:p>
          <a:p>
            <a:pPr lvl="0">
              <a:tabLst>
                <a:tab pos="514350" algn="l"/>
              </a:tabLst>
            </a:pPr>
            <a:endParaRPr lang="en-US" sz="2600" dirty="0"/>
          </a:p>
          <a:p>
            <a:pPr marL="201168" lvl="1" indent="0">
              <a:buNone/>
              <a:tabLst>
                <a:tab pos="514350" algn="l"/>
              </a:tabLst>
            </a:pPr>
            <a:r>
              <a:rPr lang="en-US" sz="2600" dirty="0" smtClean="0"/>
              <a:t>	o</a:t>
            </a:r>
            <a:r>
              <a:rPr lang="en-US" sz="2600" dirty="0"/>
              <a:t>	</a:t>
            </a:r>
            <a:r>
              <a:rPr lang="en-US" sz="2600" i="1" dirty="0"/>
              <a:t>In re Carlisle Etcetera </a:t>
            </a:r>
            <a:r>
              <a:rPr lang="en-US" sz="2600" dirty="0"/>
              <a:t>LLC, 2015 WL 1947027 (Del. Ch. Apr. 30, 2015): The Delaware Court of Chancery held that the assignee of an LLC membership interest, who as a non-member and non-manager lacked standing to seek involuntary dissolution under Section 18-802 of the Delaware LLC Act, nonetheless had standing to seek equitable dissolution under the Court of Chancery’s common-law authority as a court of equity.</a:t>
            </a:r>
          </a:p>
        </p:txBody>
      </p:sp>
    </p:spTree>
    <p:extLst>
      <p:ext uri="{BB962C8B-B14F-4D97-AF65-F5344CB8AC3E}">
        <p14:creationId xmlns:p14="http://schemas.microsoft.com/office/powerpoint/2010/main" val="64405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No Fault Divorce</a:t>
            </a:r>
            <a:endParaRPr lang="en-US" sz="3600" dirty="0"/>
          </a:p>
        </p:txBody>
      </p:sp>
      <p:sp>
        <p:nvSpPr>
          <p:cNvPr id="3" name="Content Placeholder 2"/>
          <p:cNvSpPr>
            <a:spLocks noGrp="1"/>
          </p:cNvSpPr>
          <p:nvPr>
            <p:ph idx="1"/>
          </p:nvPr>
        </p:nvSpPr>
        <p:spPr/>
        <p:txBody>
          <a:bodyPr/>
          <a:lstStyle/>
          <a:p>
            <a:pPr marL="233363" lvl="1" indent="0">
              <a:buNone/>
              <a:tabLst>
                <a:tab pos="574675" algn="l"/>
              </a:tabLst>
            </a:pPr>
            <a:r>
              <a:rPr lang="en-US" sz="2400" dirty="0"/>
              <a:t>o	</a:t>
            </a:r>
            <a:r>
              <a:rPr lang="en-US" sz="2400" i="1" dirty="0"/>
              <a:t>Meyer Natural Foods LLC v Duff</a:t>
            </a:r>
            <a:r>
              <a:rPr lang="en-US" sz="2400" dirty="0"/>
              <a:t>, 2015 WL 3746283 (Del. Ch. June 4, 2015): In granting dissolution of an LLC based on the termination of a supply agreement between its two members, the Delaware Court of Chancery looked beyond the LLC’s stated purpose in its operating agreement and instead adopted the petitioner’s “contextual interpretation” of the purpose clause.</a:t>
            </a:r>
          </a:p>
          <a:p>
            <a:pPr marL="233363" indent="0">
              <a:tabLst>
                <a:tab pos="574675" algn="l"/>
              </a:tabLst>
            </a:pPr>
            <a:endParaRPr lang="en-US" sz="2400" dirty="0"/>
          </a:p>
          <a:p>
            <a:pPr marL="233363" lvl="1" indent="0">
              <a:buNone/>
              <a:tabLst>
                <a:tab pos="574675" algn="l"/>
              </a:tabLst>
            </a:pPr>
            <a:r>
              <a:rPr lang="en-US" sz="2400" dirty="0"/>
              <a:t>o	 </a:t>
            </a:r>
            <a:r>
              <a:rPr lang="en-US" sz="2400" i="1" dirty="0" err="1"/>
              <a:t>Shawe</a:t>
            </a:r>
            <a:r>
              <a:rPr lang="en-US" sz="2400" i="1" dirty="0"/>
              <a:t> v </a:t>
            </a:r>
            <a:r>
              <a:rPr lang="en-US" sz="2400" i="1" dirty="0" err="1"/>
              <a:t>Elting</a:t>
            </a:r>
            <a:r>
              <a:rPr lang="en-US" sz="2400" dirty="0"/>
              <a:t>, C.A. No. 9661-CB (Del. Ch. Aug. 13, 2015): Two 50/50 owners of an immensely successful business found themselves “locked in corporate hell” due to their personal animosity, leading the Delaware Court of Chancery to grant an application under DGCL § 226 to appoint a custodian to sell the company either to one of the two owners or to an outside buyer.</a:t>
            </a:r>
          </a:p>
          <a:p>
            <a:endParaRPr lang="en-US" dirty="0"/>
          </a:p>
        </p:txBody>
      </p:sp>
    </p:spTree>
    <p:extLst>
      <p:ext uri="{BB962C8B-B14F-4D97-AF65-F5344CB8AC3E}">
        <p14:creationId xmlns:p14="http://schemas.microsoft.com/office/powerpoint/2010/main" val="377075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No Fault Divorce</a:t>
            </a:r>
            <a:endParaRPr lang="en-US" sz="3600" dirty="0"/>
          </a:p>
        </p:txBody>
      </p:sp>
      <p:sp>
        <p:nvSpPr>
          <p:cNvPr id="3" name="Content Placeholder 2"/>
          <p:cNvSpPr>
            <a:spLocks noGrp="1"/>
          </p:cNvSpPr>
          <p:nvPr>
            <p:ph idx="1"/>
          </p:nvPr>
        </p:nvSpPr>
        <p:spPr/>
        <p:txBody>
          <a:bodyPr>
            <a:normAutofit/>
          </a:bodyPr>
          <a:lstStyle/>
          <a:p>
            <a:pPr marL="201168" lvl="1" indent="0">
              <a:buNone/>
              <a:tabLst>
                <a:tab pos="457200" algn="l"/>
              </a:tabLst>
            </a:pPr>
            <a:r>
              <a:rPr lang="en-US" sz="2600" dirty="0"/>
              <a:t>o	</a:t>
            </a:r>
            <a:r>
              <a:rPr lang="en-US" sz="2600" i="1" dirty="0" err="1"/>
              <a:t>Staiger</a:t>
            </a:r>
            <a:r>
              <a:rPr lang="en-US" sz="2600" i="1" dirty="0"/>
              <a:t> v </a:t>
            </a:r>
            <a:r>
              <a:rPr lang="en-US" sz="2600" i="1" dirty="0" err="1"/>
              <a:t>Holohan</a:t>
            </a:r>
            <a:r>
              <a:rPr lang="en-US" sz="2600" dirty="0"/>
              <a:t>, 100 A.3d 622 (Pa. Super. 2014): The appellate panel reversed the lower court’s dismissal order and reinstated the complaint seeking judicial dissolution of profitable LLC with two managing members based on alleged freeze-out of the plaintiff member, holding that the “not reasonably practicable” language in Pennsylvania’s LLC dissolution statute is “the same standard applicable to the dissolution of limited partnerships and is one of the grounds for dissolving a general partnership,” and that in the partnership context the “exclusion of one partner by another from the management of the partnership business or possession of the partnership property is undoubtedly ground for dissolution.” </a:t>
            </a:r>
          </a:p>
        </p:txBody>
      </p:sp>
    </p:spTree>
    <p:extLst>
      <p:ext uri="{BB962C8B-B14F-4D97-AF65-F5344CB8AC3E}">
        <p14:creationId xmlns:p14="http://schemas.microsoft.com/office/powerpoint/2010/main" val="4163738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No Fault Divorce</a:t>
            </a:r>
            <a:endParaRPr lang="en-US" sz="3600" dirty="0"/>
          </a:p>
        </p:txBody>
      </p:sp>
      <p:sp>
        <p:nvSpPr>
          <p:cNvPr id="3" name="Content Placeholder 2"/>
          <p:cNvSpPr>
            <a:spLocks noGrp="1"/>
          </p:cNvSpPr>
          <p:nvPr>
            <p:ph idx="1"/>
          </p:nvPr>
        </p:nvSpPr>
        <p:spPr>
          <a:xfrm>
            <a:off x="1097280" y="1943100"/>
            <a:ext cx="10058400" cy="3925994"/>
          </a:xfrm>
        </p:spPr>
        <p:txBody>
          <a:bodyPr>
            <a:normAutofit/>
          </a:bodyPr>
          <a:lstStyle/>
          <a:p>
            <a:r>
              <a:rPr lang="en-US" sz="2800" dirty="0"/>
              <a:t>•	Can/should courts impose contract damages (where shown) as a condition to judicial dissolution of LLCs, even in the absence of actual wrongdoing by one of the business partners?</a:t>
            </a:r>
          </a:p>
        </p:txBody>
      </p:sp>
      <p:pic>
        <p:nvPicPr>
          <p:cNvPr id="4" name="Meatloa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729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0" fill="hold"/>
                                        <p:tgtEl>
                                          <p:spTgt spid="2"/>
                                        </p:tgtEl>
                                        <p:attrNameLst>
                                          <p:attrName>ppt_w</p:attrName>
                                        </p:attrNameLst>
                                      </p:cBhvr>
                                      <p:tavLst>
                                        <p:tav tm="0">
                                          <p:val>
                                            <p:fltVal val="0"/>
                                          </p:val>
                                        </p:tav>
                                        <p:tav tm="100000">
                                          <p:val>
                                            <p:strVal val="#ppt_w"/>
                                          </p:val>
                                        </p:tav>
                                      </p:tavLst>
                                    </p:anim>
                                    <p:anim calcmode="lin" valueType="num">
                                      <p:cBhvr>
                                        <p:cTn id="8" dur="10000" fill="hold"/>
                                        <p:tgtEl>
                                          <p:spTgt spid="2"/>
                                        </p:tgtEl>
                                        <p:attrNameLst>
                                          <p:attrName>ppt_h</p:attrName>
                                        </p:attrNameLst>
                                      </p:cBhvr>
                                      <p:tavLst>
                                        <p:tav tm="0">
                                          <p:val>
                                            <p:fltVal val="0"/>
                                          </p:val>
                                        </p:tav>
                                        <p:tav tm="100000">
                                          <p:val>
                                            <p:strVal val="#ppt_h"/>
                                          </p:val>
                                        </p:tav>
                                      </p:tavLst>
                                    </p:anim>
                                    <p:anim calcmode="lin" valueType="num">
                                      <p:cBhvr>
                                        <p:cTn id="9" dur="10000" fill="hold"/>
                                        <p:tgtEl>
                                          <p:spTgt spid="2"/>
                                        </p:tgtEl>
                                        <p:attrNameLst>
                                          <p:attrName>style.rotation</p:attrName>
                                        </p:attrNameLst>
                                      </p:cBhvr>
                                      <p:tavLst>
                                        <p:tav tm="0">
                                          <p:val>
                                            <p:fltVal val="90"/>
                                          </p:val>
                                        </p:tav>
                                        <p:tav tm="100000">
                                          <p:val>
                                            <p:fltVal val="0"/>
                                          </p:val>
                                        </p:tav>
                                      </p:tavLst>
                                    </p:anim>
                                    <p:animEffect transition="in" filter="fade">
                                      <p:cBhvr>
                                        <p:cTn id="10" dur="10000"/>
                                        <p:tgtEl>
                                          <p:spTgt spid="2"/>
                                        </p:tgtEl>
                                      </p:cBhvr>
                                    </p:animEffect>
                                  </p:childTnLst>
                                </p:cTn>
                              </p:par>
                              <p:par>
                                <p:cTn id="11" presetID="1" presetClass="mediacall" presetSubtype="0" fill="hold" nodeType="withEffect">
                                  <p:stCondLst>
                                    <p:cond delay="0"/>
                                  </p:stCondLst>
                                  <p:childTnLst>
                                    <p:cmd type="call" cmd="playFrom(0.0)">
                                      <p:cBhvr>
                                        <p:cTn id="12" dur="10292" fill="hold"/>
                                        <p:tgtEl>
                                          <p:spTgt spid="4"/>
                                        </p:tgtEl>
                                      </p:cBhvr>
                                    </p:cmd>
                                  </p:childTnLst>
                                </p:cTn>
                              </p:par>
                              <p:par>
                                <p:cTn id="13" presetID="3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Statutory Supplement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sz="2600" dirty="0"/>
              <a:t>6 </a:t>
            </a:r>
            <a:r>
              <a:rPr lang="en-US" sz="2600" i="1" dirty="0"/>
              <a:t>Del. C.</a:t>
            </a:r>
            <a:r>
              <a:rPr lang="en-US" sz="2600" dirty="0"/>
              <a:t> § 15-201: “Partnership as Entity”</a:t>
            </a:r>
          </a:p>
          <a:p>
            <a:r>
              <a:rPr lang="en-US" sz="2600" dirty="0"/>
              <a:t> </a:t>
            </a:r>
          </a:p>
          <a:p>
            <a:pPr lvl="0"/>
            <a:r>
              <a:rPr lang="en-US" sz="2600" dirty="0"/>
              <a:t>A partnership is a separate legal entity which is an entity distinct from its partners unless otherwise provided in a statement of partnership existence or a statement of qualification and in a partnership agreement.</a:t>
            </a:r>
          </a:p>
          <a:p>
            <a:r>
              <a:rPr lang="en-US" sz="2600" dirty="0"/>
              <a:t> </a:t>
            </a:r>
          </a:p>
          <a:p>
            <a:pPr lvl="0"/>
            <a:r>
              <a:rPr lang="en-US" sz="2600" dirty="0"/>
              <a:t>A limited liability partnership continues to be the same partnership that existed before the filing of a statement of qualification under § 15-1001 of this title</a:t>
            </a:r>
            <a:r>
              <a:rPr lang="en-US" sz="2600" dirty="0" smtClean="0"/>
              <a:t>.</a:t>
            </a:r>
            <a:endParaRPr lang="en-US" sz="2600" dirty="0"/>
          </a:p>
        </p:txBody>
      </p:sp>
    </p:spTree>
    <p:extLst>
      <p:ext uri="{BB962C8B-B14F-4D97-AF65-F5344CB8AC3E}">
        <p14:creationId xmlns:p14="http://schemas.microsoft.com/office/powerpoint/2010/main" val="965706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Statutory Supplement</a:t>
            </a:r>
            <a:endParaRPr lang="en-US" dirty="0"/>
          </a:p>
        </p:txBody>
      </p:sp>
      <p:sp>
        <p:nvSpPr>
          <p:cNvPr id="3" name="Content Placeholder 2"/>
          <p:cNvSpPr>
            <a:spLocks noGrp="1"/>
          </p:cNvSpPr>
          <p:nvPr>
            <p:ph idx="1"/>
          </p:nvPr>
        </p:nvSpPr>
        <p:spPr/>
        <p:txBody>
          <a:bodyPr>
            <a:normAutofit/>
          </a:bodyPr>
          <a:lstStyle/>
          <a:p>
            <a:r>
              <a:rPr lang="en-US" sz="2400" dirty="0"/>
              <a:t>•	6 Del. C. § 17-201: “Certificate of Limited Partnership” </a:t>
            </a:r>
          </a:p>
          <a:p>
            <a:endParaRPr lang="en-US" sz="2400" dirty="0"/>
          </a:p>
          <a:p>
            <a:r>
              <a:rPr lang="en-US" sz="2400" dirty="0"/>
              <a:t>(b)	A limited partnership is formed at the time of the filing of the initial certificate of limited partnership in the Office of the Secretary of State or at any later date or time specified in the certificate of limited partnership if, in either case, there has been substantial compliance with the requirements of this section. A limited partnership formed under this chapter shall be a separate legal entity, the existence of which as a separate legal entity shall continue until cancellation of the limited partnership’s certificate of limited partnership.</a:t>
            </a:r>
          </a:p>
        </p:txBody>
      </p:sp>
    </p:spTree>
    <p:extLst>
      <p:ext uri="{BB962C8B-B14F-4D97-AF65-F5344CB8AC3E}">
        <p14:creationId xmlns:p14="http://schemas.microsoft.com/office/powerpoint/2010/main" val="23057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Statutory Supplement</a:t>
            </a:r>
            <a:endParaRPr lang="en-US" dirty="0"/>
          </a:p>
        </p:txBody>
      </p:sp>
      <p:sp>
        <p:nvSpPr>
          <p:cNvPr id="3" name="Content Placeholder 2"/>
          <p:cNvSpPr>
            <a:spLocks noGrp="1"/>
          </p:cNvSpPr>
          <p:nvPr>
            <p:ph idx="1"/>
          </p:nvPr>
        </p:nvSpPr>
        <p:spPr/>
        <p:txBody>
          <a:bodyPr>
            <a:normAutofit/>
          </a:bodyPr>
          <a:lstStyle/>
          <a:p>
            <a:r>
              <a:rPr lang="en-US" sz="2400" dirty="0"/>
              <a:t>•	6 Del. C. § 18-201: “Certificate of Formation”</a:t>
            </a:r>
          </a:p>
          <a:p>
            <a:endParaRPr lang="en-US" sz="2400" dirty="0"/>
          </a:p>
          <a:p>
            <a:r>
              <a:rPr lang="en-US" sz="2400" dirty="0"/>
              <a:t>(b)	A limited liability company is formed at the time of the filing of the initial certificate of formation in the office of the Secretary of State or at any later date or time specified in the certificate of formation if, in either case, there has been substantial compliance with the requirements of this section. A limited liability company formed under this chapter shall be a separate legal entity, the existence of which as a separate legal entity shall continue until cancellation of the limited liability company's certificate of formation</a:t>
            </a:r>
            <a:r>
              <a:rPr lang="en-US" sz="2400" dirty="0" smtClean="0"/>
              <a:t>.</a:t>
            </a:r>
            <a:endParaRPr lang="en-US" sz="2400" dirty="0"/>
          </a:p>
        </p:txBody>
      </p:sp>
    </p:spTree>
    <p:extLst>
      <p:ext uri="{BB962C8B-B14F-4D97-AF65-F5344CB8AC3E}">
        <p14:creationId xmlns:p14="http://schemas.microsoft.com/office/powerpoint/2010/main" val="32178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12" y="547860"/>
            <a:ext cx="10058400" cy="1450757"/>
          </a:xfrm>
        </p:spPr>
        <p:txBody>
          <a:bodyPr>
            <a:normAutofit fontScale="90000"/>
          </a:bodyPr>
          <a:lstStyle/>
          <a:p>
            <a:pPr algn="ctr"/>
            <a:r>
              <a:rPr lang="en-US" sz="3800" dirty="0">
                <a:latin typeface="Times New Roman" panose="02020603050405020304" pitchFamily="18" charset="0"/>
                <a:cs typeface="Times New Roman" panose="02020603050405020304" pitchFamily="18" charset="0"/>
              </a:rPr>
              <a:t>“REAL ENTITY” THEORY OF BUSINESS ENTITIES</a:t>
            </a:r>
            <a:r>
              <a:rPr lang="en-US" dirty="0"/>
              <a:t/>
            </a:r>
            <a:br>
              <a:rPr lang="en-US" dirty="0"/>
            </a:br>
            <a:endParaRPr lang="en-US" dirty="0"/>
          </a:p>
        </p:txBody>
      </p:sp>
      <p:sp>
        <p:nvSpPr>
          <p:cNvPr id="3" name="Content Placeholder 2"/>
          <p:cNvSpPr>
            <a:spLocks noGrp="1"/>
          </p:cNvSpPr>
          <p:nvPr>
            <p:ph idx="1"/>
          </p:nvPr>
        </p:nvSpPr>
        <p:spPr>
          <a:xfrm>
            <a:off x="1101012" y="1845734"/>
            <a:ext cx="10730204" cy="4440766"/>
          </a:xfrm>
        </p:spPr>
        <p:txBody>
          <a:bodyPr>
            <a:normAutofit fontScale="70000" lnSpcReduction="20000"/>
          </a:bodyPr>
          <a:lstStyle/>
          <a:p>
            <a:pPr marL="0" indent="0">
              <a:buNone/>
              <a:tabLst>
                <a:tab pos="457200" algn="l"/>
              </a:tabLst>
            </a:pPr>
            <a:r>
              <a:rPr lang="en-US" sz="3100" dirty="0"/>
              <a:t>o</a:t>
            </a:r>
            <a:r>
              <a:rPr lang="en-US" sz="3100" dirty="0" smtClean="0"/>
              <a:t> 	Otto </a:t>
            </a:r>
            <a:r>
              <a:rPr lang="en-US" sz="3100" dirty="0"/>
              <a:t>von </a:t>
            </a:r>
            <a:r>
              <a:rPr lang="en-US" sz="3100" dirty="0" err="1"/>
              <a:t>Gierke</a:t>
            </a:r>
            <a:r>
              <a:rPr lang="en-US" sz="3100" dirty="0"/>
              <a:t>, late 1800s</a:t>
            </a:r>
          </a:p>
          <a:p>
            <a:pPr>
              <a:buFont typeface="Arial" panose="020B0604020202020204" pitchFamily="34" charset="0"/>
              <a:buChar char="•"/>
              <a:tabLst>
                <a:tab pos="457200" algn="l"/>
              </a:tabLst>
            </a:pPr>
            <a:endParaRPr lang="en-US" sz="3100" dirty="0"/>
          </a:p>
          <a:p>
            <a:pPr marL="0" indent="0">
              <a:buNone/>
              <a:tabLst>
                <a:tab pos="457200" algn="l"/>
              </a:tabLst>
            </a:pPr>
            <a:r>
              <a:rPr lang="en-US" sz="3100" dirty="0"/>
              <a:t>o </a:t>
            </a:r>
            <a:r>
              <a:rPr lang="en-US" sz="3100" dirty="0" smtClean="0"/>
              <a:t>	Legal </a:t>
            </a:r>
            <a:r>
              <a:rPr lang="en-US" sz="3100" dirty="0"/>
              <a:t>entities not fictitious but real, like a person or organism</a:t>
            </a:r>
          </a:p>
          <a:p>
            <a:pPr>
              <a:buFont typeface="Arial" panose="020B0604020202020204" pitchFamily="34" charset="0"/>
              <a:buChar char="•"/>
              <a:tabLst>
                <a:tab pos="457200" algn="l"/>
              </a:tabLst>
            </a:pPr>
            <a:endParaRPr lang="en-US" sz="3100" dirty="0"/>
          </a:p>
          <a:p>
            <a:pPr marL="0" indent="0">
              <a:buNone/>
              <a:tabLst>
                <a:tab pos="457200" algn="l"/>
              </a:tabLst>
            </a:pPr>
            <a:r>
              <a:rPr lang="en-US" sz="3100" dirty="0"/>
              <a:t>o </a:t>
            </a:r>
            <a:r>
              <a:rPr lang="en-US" sz="3100" dirty="0" smtClean="0"/>
              <a:t>	Should </a:t>
            </a:r>
            <a:r>
              <a:rPr lang="en-US" sz="3100" dirty="0"/>
              <a:t>enjoy any rights and duties they can exercise (</a:t>
            </a:r>
            <a:r>
              <a:rPr lang="en-US" sz="3100" i="1" dirty="0"/>
              <a:t>Citizens United</a:t>
            </a:r>
            <a:r>
              <a:rPr lang="en-US" sz="3100" dirty="0"/>
              <a:t>)</a:t>
            </a:r>
          </a:p>
          <a:p>
            <a:pPr>
              <a:buFont typeface="Arial" panose="020B0604020202020204" pitchFamily="34" charset="0"/>
              <a:buChar char="•"/>
              <a:tabLst>
                <a:tab pos="457200" algn="l"/>
              </a:tabLst>
            </a:pPr>
            <a:endParaRPr lang="en-US" sz="3100" dirty="0"/>
          </a:p>
          <a:p>
            <a:pPr marL="0" indent="0">
              <a:buNone/>
              <a:tabLst>
                <a:tab pos="457200" algn="l"/>
              </a:tabLst>
            </a:pPr>
            <a:r>
              <a:rPr lang="en-US" sz="3100" dirty="0"/>
              <a:t>o 	</a:t>
            </a:r>
            <a:r>
              <a:rPr lang="en-US" sz="3100" dirty="0" smtClean="0"/>
              <a:t>Distinct</a:t>
            </a:r>
            <a:r>
              <a:rPr lang="en-US" sz="3100" dirty="0"/>
              <a:t>, autonomous being separate from and larger than its individual (human) parts</a:t>
            </a:r>
          </a:p>
          <a:p>
            <a:pPr>
              <a:buFont typeface="Arial" panose="020B0604020202020204" pitchFamily="34" charset="0"/>
              <a:buChar char="•"/>
              <a:tabLst>
                <a:tab pos="457200" algn="l"/>
              </a:tabLst>
            </a:pPr>
            <a:endParaRPr lang="en-US" sz="3100" dirty="0"/>
          </a:p>
          <a:p>
            <a:pPr marL="0" indent="0">
              <a:buNone/>
              <a:tabLst>
                <a:tab pos="457200" algn="l"/>
              </a:tabLst>
            </a:pPr>
            <a:r>
              <a:rPr lang="en-US" sz="3100" dirty="0"/>
              <a:t>o </a:t>
            </a:r>
            <a:r>
              <a:rPr lang="en-US" sz="3100" dirty="0" smtClean="0"/>
              <a:t>	Arguably </a:t>
            </a:r>
            <a:r>
              <a:rPr lang="en-US" sz="3100" dirty="0"/>
              <a:t>most strongly supported by corporate form, which has numerous statutory default rules as well as common law fiduciary duties that cannot be eliminated</a:t>
            </a:r>
          </a:p>
          <a:p>
            <a:endParaRPr lang="en-US" dirty="0"/>
          </a:p>
        </p:txBody>
      </p:sp>
      <p:pic>
        <p:nvPicPr>
          <p:cNvPr id="4" name="People_are_peop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976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7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6000"/>
                                        <p:tgtEl>
                                          <p:spTgt spid="2"/>
                                        </p:tgtEl>
                                      </p:cBhvr>
                                    </p:animEffect>
                                  </p:childTnLst>
                                </p:cTn>
                              </p:par>
                            </p:childTnLst>
                          </p:cTn>
                        </p:par>
                        <p:par>
                          <p:cTn id="10" fill="hold">
                            <p:stCondLst>
                              <p:cond delay="8777"/>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77"/>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8777"/>
                            </p:stCondLst>
                            <p:childTnLst>
                              <p:par>
                                <p:cTn id="17" presetID="1"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8777"/>
                            </p:stCondLst>
                            <p:childTnLst>
                              <p:par>
                                <p:cTn id="20" presetID="1" presetClass="entr" presetSubtype="0"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8777"/>
                            </p:stCondLst>
                            <p:childTnLst>
                              <p:par>
                                <p:cTn id="23" presetID="1" presetClass="entr" presetSubtype="0" fill="hold" grpId="0"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71804"/>
            <a:ext cx="10058400" cy="841621"/>
          </a:xfrm>
        </p:spPr>
        <p:txBody>
          <a:bodyPr>
            <a:normAutofit/>
          </a:bodyPr>
          <a:lstStyle/>
          <a:p>
            <a:pPr algn="ctr"/>
            <a:r>
              <a:rPr lang="en-US" sz="2800" dirty="0">
                <a:latin typeface="Times New Roman" panose="02020603050405020304" pitchFamily="18" charset="0"/>
                <a:cs typeface="Times New Roman" panose="02020603050405020304" pitchFamily="18" charset="0"/>
              </a:rPr>
              <a:t>“NEXUS OF CONTRACTS” THEORY OF BUSINESS </a:t>
            </a:r>
            <a:r>
              <a:rPr lang="en-US" sz="2800" dirty="0" smtClean="0">
                <a:latin typeface="Times New Roman" panose="02020603050405020304" pitchFamily="18" charset="0"/>
                <a:cs typeface="Times New Roman" panose="02020603050405020304" pitchFamily="18" charset="0"/>
              </a:rPr>
              <a:t>ENTITIES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45734"/>
            <a:ext cx="10527030" cy="4478866"/>
          </a:xfrm>
        </p:spPr>
        <p:txBody>
          <a:bodyPr>
            <a:normAutofit lnSpcReduction="10000"/>
          </a:bodyPr>
          <a:lstStyle/>
          <a:p>
            <a:pPr marL="457200" indent="0">
              <a:tabLst>
                <a:tab pos="914400" algn="l"/>
              </a:tabLst>
            </a:pPr>
            <a:r>
              <a:rPr lang="en-US" sz="2400" dirty="0"/>
              <a:t>•	Ronald Coase, 1930s (and later other Chicago School thinkers, including Easterbrook and </a:t>
            </a:r>
            <a:r>
              <a:rPr lang="en-US" sz="2400" dirty="0" err="1"/>
              <a:t>Fischel</a:t>
            </a:r>
            <a:r>
              <a:rPr lang="en-US" sz="2400" dirty="0" smtClean="0"/>
              <a:t>)</a:t>
            </a:r>
          </a:p>
          <a:p>
            <a:pPr marL="457200" indent="0">
              <a:buNone/>
              <a:tabLst>
                <a:tab pos="914400" algn="l"/>
              </a:tabLst>
            </a:pPr>
            <a:endParaRPr lang="en-US" sz="2400" dirty="0"/>
          </a:p>
          <a:p>
            <a:pPr marL="457200" indent="0">
              <a:tabLst>
                <a:tab pos="914400" algn="l"/>
              </a:tabLst>
            </a:pPr>
            <a:r>
              <a:rPr lang="en-US" sz="2400" dirty="0" smtClean="0"/>
              <a:t>•</a:t>
            </a:r>
            <a:r>
              <a:rPr lang="en-US" sz="2400" dirty="0"/>
              <a:t>	Business entity is a nexus of contracts between the various stakeholders, including stockholders, directors, officers, employees, suppliers and </a:t>
            </a:r>
            <a:r>
              <a:rPr lang="en-US" sz="2400" dirty="0" smtClean="0"/>
              <a:t>customers</a:t>
            </a:r>
          </a:p>
          <a:p>
            <a:pPr marL="457200" indent="0">
              <a:buNone/>
              <a:tabLst>
                <a:tab pos="914400" algn="l"/>
              </a:tabLst>
            </a:pPr>
            <a:endParaRPr lang="en-US" sz="2400" dirty="0"/>
          </a:p>
          <a:p>
            <a:pPr marL="457200" indent="0">
              <a:tabLst>
                <a:tab pos="914400" algn="l"/>
              </a:tabLst>
            </a:pPr>
            <a:r>
              <a:rPr lang="en-US" sz="2400" dirty="0" smtClean="0"/>
              <a:t>•</a:t>
            </a:r>
            <a:r>
              <a:rPr lang="en-US" sz="2400" dirty="0"/>
              <a:t>	Arguably purest expression is in modern Limited Partnerships and Limited Liability Companies:</a:t>
            </a:r>
          </a:p>
          <a:p>
            <a:pPr marL="457200" lvl="1" indent="0">
              <a:buNone/>
              <a:tabLst>
                <a:tab pos="914400" algn="l"/>
              </a:tabLst>
            </a:pPr>
            <a:r>
              <a:rPr lang="en-US" sz="2400" dirty="0"/>
              <a:t>o	Most state statutes expressly adopt policy of freedom of contract</a:t>
            </a:r>
          </a:p>
          <a:p>
            <a:pPr marL="457200" lvl="1" indent="0">
              <a:buNone/>
              <a:tabLst>
                <a:tab pos="914400" algn="l"/>
              </a:tabLst>
            </a:pPr>
            <a:r>
              <a:rPr lang="en-US" sz="2400" dirty="0"/>
              <a:t>o	Most state statutes expressly permit modification or elimination of fiduciary duties</a:t>
            </a:r>
          </a:p>
          <a:p>
            <a:pPr marL="200025" indent="0">
              <a:tabLst>
                <a:tab pos="628650" algn="l"/>
              </a:tabLst>
            </a:pPr>
            <a:endParaRPr lang="en-US" dirty="0"/>
          </a:p>
        </p:txBody>
      </p:sp>
      <p:pic>
        <p:nvPicPr>
          <p:cNvPr id="5" name="its_busin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06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5198" fill="hold"/>
                                        <p:tgtEl>
                                          <p:spTgt spid="5"/>
                                        </p:tgtEl>
                                      </p:cBhvr>
                                    </p:cmd>
                                  </p:childTnLst>
                                </p:cTn>
                              </p:par>
                            </p:childTnLst>
                          </p:cTn>
                        </p:par>
                        <p:par>
                          <p:cTn id="12" fill="hold">
                            <p:stCondLst>
                              <p:cond delay="5198"/>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5198"/>
                            </p:stCondLst>
                            <p:childTnLst>
                              <p:par>
                                <p:cTn id="16" presetID="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5198"/>
                            </p:stCondLst>
                            <p:childTnLst>
                              <p:par>
                                <p:cTn id="19" presetID="1"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5198"/>
                            </p:stCondLst>
                            <p:childTnLst>
                              <p:par>
                                <p:cTn id="22" presetID="1"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5198"/>
                            </p:stCondLst>
                            <p:childTnLst>
                              <p:par>
                                <p:cTn id="25" presetID="1"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14400"/>
            <a:ext cx="10058400" cy="822960"/>
          </a:xfrm>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a:t>
            </a:r>
            <a:r>
              <a:rPr lang="en-US" sz="3400" dirty="0" smtClean="0">
                <a:latin typeface="Times New Roman" panose="02020603050405020304" pitchFamily="18" charset="0"/>
                <a:cs typeface="Times New Roman" panose="02020603050405020304" pitchFamily="18" charset="0"/>
              </a:rPr>
              <a:t>THEORIES</a:t>
            </a:r>
            <a:endParaRPr lang="en-US" sz="3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360712" cy="4461760"/>
          </a:xfrm>
        </p:spPr>
        <p:txBody>
          <a:bodyPr>
            <a:normAutofit lnSpcReduction="10000"/>
          </a:bodyPr>
          <a:lstStyle/>
          <a:p>
            <a:pPr lvl="0"/>
            <a:r>
              <a:rPr lang="en-US" sz="2800" dirty="0"/>
              <a:t>Fiduciary Duties</a:t>
            </a:r>
          </a:p>
          <a:p>
            <a:r>
              <a:rPr lang="en-US" dirty="0"/>
              <a:t> </a:t>
            </a:r>
            <a:endParaRPr lang="en-US" sz="1100" dirty="0"/>
          </a:p>
          <a:p>
            <a:pPr marL="201168" lvl="1" indent="0" algn="just">
              <a:buNone/>
            </a:pPr>
            <a:r>
              <a:rPr lang="en-US" sz="2400" dirty="0"/>
              <a:t>o </a:t>
            </a:r>
            <a:r>
              <a:rPr lang="en-US" sz="2400" dirty="0" smtClean="0"/>
              <a:t>	Full </a:t>
            </a:r>
            <a:r>
              <a:rPr lang="en-US" sz="2400" dirty="0"/>
              <a:t>expression under Real Entity Theory.  Entity is an organic whole in which parts have a greater connection than mere contracting parties.  This is essentially the regime governing corporations today.</a:t>
            </a:r>
          </a:p>
          <a:p>
            <a:pPr algn="just"/>
            <a:r>
              <a:rPr lang="en-US" sz="2400" dirty="0"/>
              <a:t> </a:t>
            </a:r>
          </a:p>
          <a:p>
            <a:pPr marL="201168" lvl="1" indent="0" algn="just">
              <a:buNone/>
            </a:pPr>
            <a:r>
              <a:rPr lang="en-US" sz="2400" dirty="0"/>
              <a:t>o </a:t>
            </a:r>
            <a:r>
              <a:rPr lang="en-US" sz="2400" dirty="0" smtClean="0"/>
              <a:t>	More </a:t>
            </a:r>
            <a:r>
              <a:rPr lang="en-US" sz="2400" dirty="0"/>
              <a:t>limited application under Contractarian Theory.  Parties’ rights and obligations should, first and foremost, be a matter of contract.  Somewhat ironic that most states that have considered the issue have upheld existence of default fiduciary duties in the contractarian alternative entities, although note that the contractarians themselves did acknowledge importance of default fiduciary duties</a:t>
            </a:r>
            <a:r>
              <a:rPr lang="en-US" sz="2400" dirty="0" smtClean="0"/>
              <a:t>.</a:t>
            </a:r>
            <a:endParaRPr lang="en-US" sz="2400" dirty="0"/>
          </a:p>
        </p:txBody>
      </p:sp>
      <p:pic>
        <p:nvPicPr>
          <p:cNvPr id="4" name="Blinded_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65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0"/>
                                        <p:tgtEl>
                                          <p:spTgt spid="2"/>
                                        </p:tgtEl>
                                      </p:cBhvr>
                                    </p:animEffect>
                                  </p:childTnLst>
                                </p:cTn>
                              </p:par>
                              <p:par>
                                <p:cTn id="8" presetID="1" presetClass="mediacall" presetSubtype="0" fill="hold" nodeType="withEffect">
                                  <p:stCondLst>
                                    <p:cond delay="0"/>
                                  </p:stCondLst>
                                  <p:childTnLst>
                                    <p:cmd type="call" cmd="playFrom(0.0)">
                                      <p:cBhvr>
                                        <p:cTn id="9" dur="8097" fill="hold"/>
                                        <p:tgtEl>
                                          <p:spTgt spid="4"/>
                                        </p:tgtEl>
                                      </p:cBhvr>
                                    </p:cmd>
                                  </p:childTnLst>
                                </p:cTn>
                              </p:par>
                            </p:childTnLst>
                          </p:cTn>
                        </p:par>
                        <p:par>
                          <p:cTn id="10" fill="hold">
                            <p:stCondLst>
                              <p:cond delay="8097"/>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8097"/>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8097"/>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8097"/>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8097"/>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10" y="394977"/>
            <a:ext cx="10058400" cy="1450757"/>
          </a:xfrm>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a:xfrm>
            <a:off x="1097280" y="1845734"/>
            <a:ext cx="10058400" cy="4392104"/>
          </a:xfrm>
        </p:spPr>
        <p:txBody>
          <a:bodyPr>
            <a:normAutofit/>
          </a:bodyPr>
          <a:lstStyle/>
          <a:p>
            <a:pPr>
              <a:spcAft>
                <a:spcPts val="0"/>
              </a:spcAft>
            </a:pPr>
            <a:r>
              <a:rPr lang="en-US" sz="3000" dirty="0"/>
              <a:t>•	Business </a:t>
            </a:r>
            <a:r>
              <a:rPr lang="en-US" sz="3000" dirty="0" smtClean="0"/>
              <a:t>Divorce</a:t>
            </a:r>
          </a:p>
          <a:p>
            <a:pPr algn="just">
              <a:spcAft>
                <a:spcPts val="0"/>
              </a:spcAft>
            </a:pPr>
            <a:r>
              <a:rPr lang="en-US" dirty="0" smtClean="0"/>
              <a:t>o</a:t>
            </a:r>
            <a:r>
              <a:rPr lang="en-US" dirty="0"/>
              <a:t>	</a:t>
            </a:r>
            <a:r>
              <a:rPr lang="en-US" sz="2400" dirty="0"/>
              <a:t>Definition: Legal separation of owners of privately held business entities.  These days, for the most part, LLCs and S corporations.  Focus for today on LLCs.  And assume that the LLC </a:t>
            </a:r>
            <a:r>
              <a:rPr lang="en-US" sz="2400" dirty="0" smtClean="0"/>
              <a:t>agreement </a:t>
            </a:r>
            <a:r>
              <a:rPr lang="en-US" sz="2400" dirty="0"/>
              <a:t>does not contain a clear and equitable exit mechanism for its members</a:t>
            </a:r>
            <a:r>
              <a:rPr lang="en-US" sz="2400" dirty="0" smtClean="0"/>
              <a:t>.</a:t>
            </a:r>
          </a:p>
          <a:p>
            <a:pPr algn="just">
              <a:spcAft>
                <a:spcPts val="0"/>
              </a:spcAft>
            </a:pPr>
            <a:r>
              <a:rPr lang="en-US" sz="2400" dirty="0" smtClean="0"/>
              <a:t>o</a:t>
            </a:r>
            <a:r>
              <a:rPr lang="en-US" sz="2400" dirty="0"/>
              <a:t>	Legal separation frequently takes form of judicial dissolution (distinguished from dissolution in accordance with the terms of the LLC agreement).  In absence of actual wrongdoing by one of the business partners, judicial dissolution is usually awarded without an award of damages to either side</a:t>
            </a:r>
            <a:r>
              <a:rPr lang="en-US" sz="2400" dirty="0" smtClean="0"/>
              <a:t>.</a:t>
            </a:r>
            <a:endParaRPr lang="en-US" sz="2400" dirty="0"/>
          </a:p>
        </p:txBody>
      </p:sp>
      <p:pic>
        <p:nvPicPr>
          <p:cNvPr id="4" name="All_My_Ex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16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000" fill="hold"/>
                                        <p:tgtEl>
                                          <p:spTgt spid="2"/>
                                        </p:tgtEl>
                                        <p:attrNameLst>
                                          <p:attrName>ppt_w</p:attrName>
                                        </p:attrNameLst>
                                      </p:cBhvr>
                                      <p:tavLst>
                                        <p:tav tm="0">
                                          <p:val>
                                            <p:fltVal val="0"/>
                                          </p:val>
                                        </p:tav>
                                        <p:tav tm="100000">
                                          <p:val>
                                            <p:strVal val="#ppt_w"/>
                                          </p:val>
                                        </p:tav>
                                      </p:tavLst>
                                    </p:anim>
                                    <p:anim calcmode="lin" valueType="num">
                                      <p:cBhvr>
                                        <p:cTn id="8" dur="6000" fill="hold"/>
                                        <p:tgtEl>
                                          <p:spTgt spid="2"/>
                                        </p:tgtEl>
                                        <p:attrNameLst>
                                          <p:attrName>ppt_h</p:attrName>
                                        </p:attrNameLst>
                                      </p:cBhvr>
                                      <p:tavLst>
                                        <p:tav tm="0">
                                          <p:val>
                                            <p:fltVal val="0"/>
                                          </p:val>
                                        </p:tav>
                                        <p:tav tm="100000">
                                          <p:val>
                                            <p:strVal val="#ppt_h"/>
                                          </p:val>
                                        </p:tav>
                                      </p:tavLst>
                                    </p:anim>
                                    <p:animEffect transition="in" filter="fade">
                                      <p:cBhvr>
                                        <p:cTn id="9" dur="6000"/>
                                        <p:tgtEl>
                                          <p:spTgt spid="2"/>
                                        </p:tgtEl>
                                      </p:cBhvr>
                                    </p:animEffect>
                                  </p:childTnLst>
                                </p:cTn>
                              </p:par>
                              <p:par>
                                <p:cTn id="10" presetID="1" presetClass="mediacall" presetSubtype="0" fill="hold" nodeType="withEffect">
                                  <p:stCondLst>
                                    <p:cond delay="0"/>
                                  </p:stCondLst>
                                  <p:childTnLst>
                                    <p:cmd type="call" cmd="playFrom(0.0)">
                                      <p:cBhvr>
                                        <p:cTn id="11" dur="6478" fill="hold"/>
                                        <p:tgtEl>
                                          <p:spTgt spid="4"/>
                                        </p:tgtEl>
                                      </p:cBhvr>
                                    </p:cmd>
                                  </p:childTnLst>
                                </p:cTn>
                              </p:par>
                              <p:par>
                                <p:cTn id="12" presetID="53"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6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6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60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6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6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60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6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6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6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p:txBody>
          <a:bodyPr/>
          <a:lstStyle/>
          <a:p>
            <a:r>
              <a:rPr lang="en-US" dirty="0"/>
              <a:t>o</a:t>
            </a:r>
            <a:r>
              <a:rPr lang="en-US" sz="2400" dirty="0"/>
              <a:t>	Implications of Contract Theory: If an entity is just a contract, perhaps it should be relatively difficult to “break” the contract through judicial dissolution (at least without paying expectation or other damages).  In other words, why should it be any easier to break a LLC contract without consequences than it is to break any other type of contract, e.g., for the sale of widgets?</a:t>
            </a:r>
          </a:p>
          <a:p>
            <a:pPr marL="91440" lvl="1" indent="-91440">
              <a:spcBef>
                <a:spcPts val="1200"/>
              </a:spcBef>
              <a:spcAft>
                <a:spcPts val="200"/>
              </a:spcAft>
              <a:buSzPct val="100000"/>
              <a:buFont typeface="Calibri" panose="020F0502020204030204" pitchFamily="34" charset="0"/>
              <a:buChar char=" "/>
            </a:pPr>
            <a:r>
              <a:rPr lang="en-US" sz="2400" dirty="0"/>
              <a:t>o </a:t>
            </a:r>
            <a:r>
              <a:rPr lang="en-US" sz="2400" dirty="0" smtClean="0"/>
              <a:t>	Implications </a:t>
            </a:r>
            <a:r>
              <a:rPr lang="en-US" sz="2400" dirty="0"/>
              <a:t>of Real Entity Theory: If an entity is more than just a contract, perhaps it should be relatively easy to dissolve the relationship with no consequences, since otherwise business partners will be “stuck” together in this unhappy business relationship or “marriage.”  “No-fault” business divorce.  [On the other hand, remember the “</a:t>
            </a:r>
            <a:r>
              <a:rPr lang="en-US" sz="2400" dirty="0" err="1"/>
              <a:t>Solomonic</a:t>
            </a:r>
            <a:r>
              <a:rPr lang="en-US" sz="2400" dirty="0"/>
              <a:t> Compromise.”]</a:t>
            </a:r>
          </a:p>
          <a:p>
            <a:endParaRPr lang="en-US" dirty="0"/>
          </a:p>
        </p:txBody>
      </p:sp>
    </p:spTree>
    <p:extLst>
      <p:ext uri="{BB962C8B-B14F-4D97-AF65-F5344CB8AC3E}">
        <p14:creationId xmlns:p14="http://schemas.microsoft.com/office/powerpoint/2010/main" val="396436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p:txBody>
          <a:bodyPr>
            <a:normAutofit/>
          </a:bodyPr>
          <a:lstStyle/>
          <a:p>
            <a:pPr algn="just"/>
            <a:r>
              <a:rPr lang="en-US" sz="2400" dirty="0"/>
              <a:t> </a:t>
            </a:r>
          </a:p>
          <a:p>
            <a:pPr marL="201168" lvl="1" indent="0" algn="just">
              <a:buNone/>
            </a:pPr>
            <a:r>
              <a:rPr lang="en-US" sz="2800" dirty="0"/>
              <a:t>o </a:t>
            </a:r>
            <a:r>
              <a:rPr lang="en-US" sz="2800" dirty="0" smtClean="0"/>
              <a:t>	LLC </a:t>
            </a:r>
            <a:r>
              <a:rPr lang="en-US" sz="2800" dirty="0"/>
              <a:t>statutes do not provide guidance on relative difficulty or ease in dissolving the entity.  Most statutes simply provide that judicial dissolution may be awarded if it is “not reasonably practicable to carry out the business of the LLC in accordance with the LLC agreement,” or similar language.   Courts have had to fill in the blanks, with dissolution most often being awarded under the following conditions:</a:t>
            </a:r>
          </a:p>
          <a:p>
            <a:endParaRPr lang="en-US" dirty="0"/>
          </a:p>
        </p:txBody>
      </p:sp>
    </p:spTree>
    <p:extLst>
      <p:ext uri="{BB962C8B-B14F-4D97-AF65-F5344CB8AC3E}">
        <p14:creationId xmlns:p14="http://schemas.microsoft.com/office/powerpoint/2010/main" val="2611031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a:xfrm>
            <a:off x="1097280" y="1845733"/>
            <a:ext cx="10058400" cy="4480421"/>
          </a:xfrm>
        </p:spPr>
        <p:txBody>
          <a:bodyPr>
            <a:normAutofit lnSpcReduction="10000"/>
          </a:bodyPr>
          <a:lstStyle/>
          <a:p>
            <a:pPr marL="396875" lvl="2" indent="-182563" algn="just">
              <a:lnSpc>
                <a:spcPct val="100000"/>
              </a:lnSpc>
            </a:pPr>
            <a:r>
              <a:rPr lang="en-US" sz="2000" i="1" dirty="0"/>
              <a:t>“Deadlock”</a:t>
            </a:r>
            <a:r>
              <a:rPr lang="en-US" sz="2000" dirty="0"/>
              <a:t>: A word that does not appear in most LLC statutes; borrowed from corporate law.  Usually requires either 50/50 ownership or control, or some other provision (such as a board that operates through unanimity) that could lead to a “deadlock” in making management decisions.  Once there is a possibility of deadlock, it has become relatively easy to establish its existence and obtain judicial dissolution.  Disagreement over whether to dissolve has itself been found to constitute deadlock sufficient to warrant dissolution.  Although borrowed from corporate law, parties do not by and large seem to be required to prove existence of a “joint venture” as they would be to obtain judicial dissolution in the 50/50 corporate context.  And again, the absence of a viable exit mechanism is usually a prerequisite to awarding dissolution under a deadlock theory.</a:t>
            </a:r>
            <a:r>
              <a:rPr lang="en-US" sz="1800" dirty="0"/>
              <a:t>  </a:t>
            </a:r>
          </a:p>
          <a:p>
            <a:pPr>
              <a:lnSpc>
                <a:spcPct val="100000"/>
              </a:lnSpc>
            </a:pPr>
            <a:endParaRPr lang="en-US" sz="1600" dirty="0"/>
          </a:p>
          <a:p>
            <a:pPr>
              <a:lnSpc>
                <a:spcPct val="100000"/>
              </a:lnSpc>
              <a:spcBef>
                <a:spcPts val="0"/>
              </a:spcBef>
              <a:spcAft>
                <a:spcPts val="0"/>
              </a:spcAft>
            </a:pPr>
            <a:r>
              <a:rPr lang="en-US" sz="1200" i="1" dirty="0"/>
              <a:t>See, e.g., Lola Cars </a:t>
            </a:r>
            <a:r>
              <a:rPr lang="en-US" sz="1200" i="1" dirty="0" smtClean="0"/>
              <a:t>Int’l </a:t>
            </a:r>
            <a:r>
              <a:rPr lang="en-US" sz="1200" i="1" dirty="0"/>
              <a:t>Ltd. v. </a:t>
            </a:r>
            <a:r>
              <a:rPr lang="en-US" sz="1200" i="1" dirty="0" err="1"/>
              <a:t>Krohn</a:t>
            </a:r>
            <a:r>
              <a:rPr lang="en-US" sz="1200" i="1" dirty="0"/>
              <a:t> Racing, LLC,</a:t>
            </a:r>
            <a:r>
              <a:rPr lang="en-US" sz="1200" dirty="0"/>
              <a:t> 2009 WL 4052681, *6 (Del. Ch.) (awarding dissolution where two members had different ownership but equal representation on deadlocked board); </a:t>
            </a:r>
            <a:r>
              <a:rPr lang="en-US" sz="1200" i="1" dirty="0"/>
              <a:t>Fisk Ventures, LLC v. Segal, </a:t>
            </a:r>
            <a:r>
              <a:rPr lang="en-US" sz="1200" dirty="0"/>
              <a:t>2009 WL 73957 (Del. Ch.) (multiple members but dissolving on basis of deadlock of five board members).</a:t>
            </a:r>
          </a:p>
          <a:p>
            <a:pPr>
              <a:lnSpc>
                <a:spcPct val="100000"/>
              </a:lnSpc>
              <a:spcBef>
                <a:spcPts val="0"/>
              </a:spcBef>
              <a:spcAft>
                <a:spcPts val="0"/>
              </a:spcAft>
            </a:pPr>
            <a:r>
              <a:rPr lang="en-US" sz="1200" dirty="0"/>
              <a:t> </a:t>
            </a:r>
          </a:p>
          <a:p>
            <a:pPr>
              <a:lnSpc>
                <a:spcPct val="100000"/>
              </a:lnSpc>
              <a:spcBef>
                <a:spcPts val="0"/>
              </a:spcBef>
              <a:spcAft>
                <a:spcPts val="0"/>
              </a:spcAft>
            </a:pPr>
            <a:r>
              <a:rPr lang="en-US" sz="1200" i="1" dirty="0"/>
              <a:t>Cf. Matter of 1545 Ocean Avenue, LLC v. Ocean Suffolk Properties, LLC, </a:t>
            </a:r>
            <a:r>
              <a:rPr lang="en-US" sz="1200" dirty="0"/>
              <a:t>72 A.D.3d 121, 893 N.Y.S.2d 590 (2d Dept. 2010) (deadlock not an independent ground for judicial dissolution under New York’s LLC Law), </a:t>
            </a:r>
            <a:r>
              <a:rPr lang="en-US" sz="1200" i="1" dirty="0"/>
              <a:t>followed in</a:t>
            </a:r>
            <a:r>
              <a:rPr lang="en-US" sz="1200" dirty="0"/>
              <a:t> </a:t>
            </a:r>
            <a:r>
              <a:rPr lang="en-US" sz="1200" i="1" dirty="0"/>
              <a:t>Matter of </a:t>
            </a:r>
            <a:r>
              <a:rPr lang="en-US" sz="1200" i="1" dirty="0" err="1"/>
              <a:t>Natanel</a:t>
            </a:r>
            <a:r>
              <a:rPr lang="en-US" sz="1200" i="1" dirty="0"/>
              <a:t> v. Cohen</a:t>
            </a:r>
            <a:r>
              <a:rPr lang="en-US" sz="1200" dirty="0"/>
              <a:t>, 43 Misc.3d 1217(A), 2014 NY Slip. Op. 50677(U) (Sup. Ct. Kings County 2014) (noting that “it does not appear that Delaware law [recognizing deadlock as a basis for judicial dissolution of LLC] applies in New York).  </a:t>
            </a:r>
          </a:p>
        </p:txBody>
      </p:sp>
      <p:pic>
        <p:nvPicPr>
          <p:cNvPr id="5" name="Live_and_let_d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667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4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4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4000"/>
                                        <p:tgtEl>
                                          <p:spTgt spid="3">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4000"/>
                                        <p:tgtEl>
                                          <p:spTgt spid="3">
                                            <p:txEl>
                                              <p:pRg st="4" end="4"/>
                                            </p:txEl>
                                          </p:spTgt>
                                        </p:tgtEl>
                                      </p:cBhvr>
                                    </p:animEffect>
                                  </p:childTnLst>
                                </p:cTn>
                              </p:par>
                              <p:par>
                                <p:cTn id="17" presetID="1" presetClass="mediacall" presetSubtype="0" fill="hold" nodeType="withEffect">
                                  <p:stCondLst>
                                    <p:cond delay="0"/>
                                  </p:stCondLst>
                                  <p:childTnLst>
                                    <p:cmd type="call" cmd="playFrom(0.0)">
                                      <p:cBhvr>
                                        <p:cTn id="18" dur="4388" fill="hold"/>
                                        <p:tgtEl>
                                          <p:spTgt spid="5"/>
                                        </p:tgtEl>
                                      </p:cBhvr>
                                    </p:cmd>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imes New Roman" panose="02020603050405020304" pitchFamily="18" charset="0"/>
                <a:cs typeface="Times New Roman" panose="02020603050405020304" pitchFamily="18" charset="0"/>
              </a:rPr>
              <a:t>POLICY IMPLICATIONS OF DIFFERENT THEORIES</a:t>
            </a:r>
            <a:endParaRPr lang="en-US" sz="3400" dirty="0"/>
          </a:p>
        </p:txBody>
      </p:sp>
      <p:sp>
        <p:nvSpPr>
          <p:cNvPr id="3" name="Content Placeholder 2"/>
          <p:cNvSpPr>
            <a:spLocks noGrp="1"/>
          </p:cNvSpPr>
          <p:nvPr>
            <p:ph idx="1"/>
          </p:nvPr>
        </p:nvSpPr>
        <p:spPr>
          <a:xfrm>
            <a:off x="1097280" y="1737360"/>
            <a:ext cx="10058400" cy="4023360"/>
          </a:xfrm>
        </p:spPr>
        <p:txBody>
          <a:bodyPr>
            <a:normAutofit/>
          </a:bodyPr>
          <a:lstStyle/>
          <a:p>
            <a:pPr marL="285750" lvl="2" indent="-285750">
              <a:spcBef>
                <a:spcPts val="1200"/>
              </a:spcBef>
              <a:spcAft>
                <a:spcPts val="200"/>
              </a:spcAft>
              <a:buSzPct val="100000"/>
              <a:buFont typeface="Courier New" panose="02070309020205020404" pitchFamily="49" charset="0"/>
              <a:buChar char="o"/>
            </a:pPr>
            <a:r>
              <a:rPr lang="en-US" sz="2800" i="1" dirty="0"/>
              <a:t>Narrow purpose LLC</a:t>
            </a:r>
            <a:r>
              <a:rPr lang="en-US" sz="2800" dirty="0"/>
              <a:t>: If the purpose is narrow, it is easier to establish impracticability if the ability to achieve the limited purpose of the LLC is impaired.  </a:t>
            </a:r>
            <a:r>
              <a:rPr lang="en-US" sz="2800" i="1" dirty="0"/>
              <a:t>Vila v. </a:t>
            </a:r>
            <a:r>
              <a:rPr lang="en-US" sz="2800" i="1" dirty="0" err="1"/>
              <a:t>BVWebTies</a:t>
            </a:r>
            <a:r>
              <a:rPr lang="en-US" sz="2800" i="1" dirty="0"/>
              <a:t> LLC</a:t>
            </a:r>
            <a:r>
              <a:rPr lang="en-US" sz="2800" dirty="0"/>
              <a:t>, 2010 WL 3866098 (Del. Ch. Oct. 1, 2010); </a:t>
            </a:r>
            <a:r>
              <a:rPr lang="en-US" sz="2800" i="1" dirty="0"/>
              <a:t>In re Silver Leaf, LLC</a:t>
            </a:r>
            <a:r>
              <a:rPr lang="en-US" sz="2800" dirty="0"/>
              <a:t>, 2005 WL 2045641 (Del. Ch. Aug. 18, 2005).  If the purpose is broad (such as “any lawful activity”), more difficult to establish impracticability.  </a:t>
            </a:r>
            <a:r>
              <a:rPr lang="en-US" sz="2800" i="1" dirty="0" err="1"/>
              <a:t>Wiggs</a:t>
            </a:r>
            <a:r>
              <a:rPr lang="en-US" sz="2800" i="1" dirty="0"/>
              <a:t> v. Summit Midstream Partners, LLC</a:t>
            </a:r>
            <a:r>
              <a:rPr lang="en-US" sz="2800" dirty="0"/>
              <a:t>, 2013 WL 1286180 (Del. Ch. Mar. 28, 2013); </a:t>
            </a:r>
            <a:r>
              <a:rPr lang="en-US" sz="2800" i="1" dirty="0"/>
              <a:t>In re Arrow Investment Advisors, LLC</a:t>
            </a:r>
            <a:r>
              <a:rPr lang="en-US" sz="2800" dirty="0"/>
              <a:t>, 2009 WL 1101682 (Del. Ch. Apr. 23, 2009</a:t>
            </a:r>
            <a:r>
              <a:rPr lang="en-US" sz="2800" dirty="0" smtClean="0"/>
              <a:t>).</a:t>
            </a:r>
            <a:endParaRPr lang="en-US" sz="2800" dirty="0"/>
          </a:p>
        </p:txBody>
      </p:sp>
    </p:spTree>
    <p:extLst>
      <p:ext uri="{BB962C8B-B14F-4D97-AF65-F5344CB8AC3E}">
        <p14:creationId xmlns:p14="http://schemas.microsoft.com/office/powerpoint/2010/main" val="172893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4402</TotalTime>
  <Words>477</Words>
  <Application>Microsoft Office PowerPoint</Application>
  <PresentationFormat>Widescreen</PresentationFormat>
  <Paragraphs>75</Paragraphs>
  <Slides>18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Times New Roman</vt:lpstr>
      <vt:lpstr>Retrospect</vt:lpstr>
      <vt:lpstr>ANNUAL TRENDS IN BUSINESS DIVORCE: “NO-FAULT” BUSINESS DIVORCE  OR “TILL DEATH DO US PART”?</vt:lpstr>
      <vt:lpstr>“REAL ENTITY” THEORY OF BUSINESS ENTITIES </vt:lpstr>
      <vt:lpstr>“NEXUS OF CONTRACTS” THEORY OF BUSINESS ENTITIES</vt:lpstr>
      <vt:lpstr>POLICY IMPLICATIONS OF DIFFERENT THEORIES</vt:lpstr>
      <vt:lpstr>POLICY IMPLICATIONS OF DIFFERENT THEORIES</vt:lpstr>
      <vt:lpstr>POLICY IMPLICATIONS OF DIFFERENT THEORIES</vt:lpstr>
      <vt:lpstr>POLICY IMPLICATIONS OF DIFFERENT THEORIES</vt:lpstr>
      <vt:lpstr>POLICY IMPLICATIONS OF DIFFERENT THEORIES</vt:lpstr>
      <vt:lpstr>POLICY IMPLICATIONS OF DIFFERENT THEORIES</vt:lpstr>
      <vt:lpstr>POLICY IMPLICATIONS OF DIFFERENT THEORIES</vt:lpstr>
      <vt:lpstr>No Fault Divorce?</vt:lpstr>
      <vt:lpstr>No Fault Divorce</vt:lpstr>
      <vt:lpstr>No Fault Divorce</vt:lpstr>
      <vt:lpstr>No Fault Divorce</vt:lpstr>
      <vt:lpstr>No Fault Divorce</vt:lpstr>
      <vt:lpstr>Statutory Supplement</vt:lpstr>
      <vt:lpstr>Statutory Supplement</vt:lpstr>
      <vt:lpstr>Statutory Supplement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TRENDS IN BUSINESS DIVORCE: “NO-FAULT” BUSINESS DIVORCE  OR “TILL DEATH DO US PART”?</dc:title>
  <dc:creator>Melissa Donimirski</dc:creator>
  <cp:lastModifiedBy>Melissa Donimirski</cp:lastModifiedBy>
  <cp:revision>27</cp:revision>
  <dcterms:created xsi:type="dcterms:W3CDTF">2016-03-31T17:53:40Z</dcterms:created>
  <dcterms:modified xsi:type="dcterms:W3CDTF">2016-04-04T20:44:30Z</dcterms:modified>
</cp:coreProperties>
</file>