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328"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64" d="100"/>
          <a:sy n="64" d="100"/>
        </p:scale>
        <p:origin x="-148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2DDCD5-9BD9-4AE2-840E-B8C79DF6D381}" type="datetimeFigureOut">
              <a:rPr lang="en-US" smtClean="0"/>
              <a:pPr/>
              <a:t>4/17/2015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C0E708-5FBC-46F2-8B3A-37E2A08D1B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7BA9A0-ACA6-4E70-8264-BC049CB355FD}" type="slidenum">
              <a:rPr lang="en-US" smtClean="0"/>
              <a:pPr/>
              <a:t>7</a:t>
            </a:fld>
            <a:endParaRPr lang="en-US"/>
          </a:p>
        </p:txBody>
      </p:sp>
    </p:spTree>
    <p:extLst>
      <p:ext uri="{BB962C8B-B14F-4D97-AF65-F5344CB8AC3E}">
        <p14:creationId xmlns="" xmlns:p14="http://schemas.microsoft.com/office/powerpoint/2010/main" val="3139946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7BA9A0-ACA6-4E70-8264-BC049CB355FD}" type="slidenum">
              <a:rPr lang="en-US" smtClean="0"/>
              <a:pPr/>
              <a:t>10</a:t>
            </a:fld>
            <a:endParaRPr lang="en-US"/>
          </a:p>
        </p:txBody>
      </p:sp>
    </p:spTree>
    <p:extLst>
      <p:ext uri="{BB962C8B-B14F-4D97-AF65-F5344CB8AC3E}">
        <p14:creationId xmlns="" xmlns:p14="http://schemas.microsoft.com/office/powerpoint/2010/main" val="1980555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7BA9A0-ACA6-4E70-8264-BC049CB355FD}" type="slidenum">
              <a:rPr lang="en-US" smtClean="0"/>
              <a:pPr/>
              <a:t>19</a:t>
            </a:fld>
            <a:endParaRPr lang="en-US"/>
          </a:p>
        </p:txBody>
      </p:sp>
    </p:spTree>
    <p:extLst>
      <p:ext uri="{BB962C8B-B14F-4D97-AF65-F5344CB8AC3E}">
        <p14:creationId xmlns="" xmlns:p14="http://schemas.microsoft.com/office/powerpoint/2010/main" val="2526532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22C115-4660-4AAF-8CD6-2829195076E9}"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24E71-F425-42DC-919E-8E48DE3204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22C115-4660-4AAF-8CD6-2829195076E9}"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24E71-F425-42DC-919E-8E48DE3204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22C115-4660-4AAF-8CD6-2829195076E9}"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24E71-F425-42DC-919E-8E48DE3204A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Single Author">
    <p:spTree>
      <p:nvGrpSpPr>
        <p:cNvPr id="1" name=""/>
        <p:cNvGrpSpPr/>
        <p:nvPr/>
      </p:nvGrpSpPr>
      <p:grpSpPr>
        <a:xfrm>
          <a:off x="0" y="0"/>
          <a:ext cx="0" cy="0"/>
          <a:chOff x="0" y="0"/>
          <a:chExt cx="0" cy="0"/>
        </a:xfrm>
      </p:grpSpPr>
      <p:sp>
        <p:nvSpPr>
          <p:cNvPr id="7" name="TextBox 6"/>
          <p:cNvSpPr txBox="1"/>
          <p:nvPr userDrawn="1"/>
        </p:nvSpPr>
        <p:spPr>
          <a:xfrm>
            <a:off x="7315200" y="6629400"/>
            <a:ext cx="1828800" cy="215444"/>
          </a:xfrm>
          <a:prstGeom prst="rect">
            <a:avLst/>
          </a:prstGeom>
          <a:noFill/>
        </p:spPr>
        <p:txBody>
          <a:bodyPr wrap="square" rtlCol="0">
            <a:spAutoFit/>
          </a:bodyPr>
          <a:lstStyle/>
          <a:p>
            <a:pPr algn="r"/>
            <a:r>
              <a:rPr lang="en-US" sz="800" dirty="0" smtClean="0">
                <a:solidFill>
                  <a:schemeClr val="tx1">
                    <a:lumMod val="75000"/>
                    <a:lumOff val="25000"/>
                  </a:schemeClr>
                </a:solidFill>
              </a:rPr>
              <a:t>© 2015 Tressler LLP</a:t>
            </a:r>
            <a:endParaRPr lang="en-US" sz="800" dirty="0">
              <a:solidFill>
                <a:schemeClr val="tx1">
                  <a:lumMod val="75000"/>
                  <a:lumOff val="25000"/>
                </a:schemeClr>
              </a:solidFill>
            </a:endParaRPr>
          </a:p>
        </p:txBody>
      </p:sp>
      <p:sp>
        <p:nvSpPr>
          <p:cNvPr id="10" name="Text Placeholder 9"/>
          <p:cNvSpPr>
            <a:spLocks noGrp="1"/>
          </p:cNvSpPr>
          <p:nvPr>
            <p:ph type="body" sz="quarter" idx="10" hasCustomPrompt="1"/>
          </p:nvPr>
        </p:nvSpPr>
        <p:spPr>
          <a:xfrm>
            <a:off x="4495800" y="5638800"/>
            <a:ext cx="4419600" cy="369332"/>
          </a:xfrm>
        </p:spPr>
        <p:txBody>
          <a:bodyPr wrap="square" anchor="ctr">
            <a:noAutofit/>
          </a:bodyPr>
          <a:lstStyle>
            <a:lvl1pPr algn="r">
              <a:buNone/>
              <a:defRPr sz="1600" b="0" baseline="0">
                <a:solidFill>
                  <a:schemeClr val="tx1">
                    <a:lumMod val="50000"/>
                    <a:lumOff val="50000"/>
                  </a:schemeClr>
                </a:solidFill>
                <a:effectLst/>
                <a:latin typeface="Franklin Gothic Book" pitchFamily="34" charset="0"/>
              </a:defRPr>
            </a:lvl1pPr>
          </a:lstStyle>
          <a:p>
            <a:r>
              <a:rPr lang="en-US" dirty="0" smtClean="0">
                <a:solidFill>
                  <a:schemeClr val="bg1">
                    <a:lumMod val="85000"/>
                  </a:schemeClr>
                </a:solidFill>
                <a:effectLst/>
                <a:latin typeface="Franklin Gothic Book" pitchFamily="34" charset="0"/>
              </a:rPr>
              <a:t>Location</a:t>
            </a:r>
            <a:endParaRPr lang="en-US" dirty="0">
              <a:solidFill>
                <a:schemeClr val="bg1">
                  <a:lumMod val="85000"/>
                </a:schemeClr>
              </a:solidFill>
              <a:effectLst/>
              <a:latin typeface="Franklin Gothic Book" pitchFamily="34" charset="0"/>
            </a:endParaRPr>
          </a:p>
        </p:txBody>
      </p:sp>
      <p:sp>
        <p:nvSpPr>
          <p:cNvPr id="14" name="Text Placeholder 13"/>
          <p:cNvSpPr>
            <a:spLocks noGrp="1"/>
          </p:cNvSpPr>
          <p:nvPr>
            <p:ph type="body" sz="quarter" idx="11" hasCustomPrompt="1"/>
          </p:nvPr>
        </p:nvSpPr>
        <p:spPr>
          <a:xfrm>
            <a:off x="228600" y="4572000"/>
            <a:ext cx="4114800" cy="914400"/>
          </a:xfrm>
        </p:spPr>
        <p:txBody>
          <a:bodyPr wrap="square">
            <a:noAutofit/>
          </a:bodyPr>
          <a:lstStyle>
            <a:lvl1pPr>
              <a:buNone/>
              <a:defRPr sz="2000" b="0" baseline="0">
                <a:solidFill>
                  <a:schemeClr val="tx1"/>
                </a:solidFill>
                <a:effectLst/>
                <a:latin typeface="Franklin Gothic Demi" pitchFamily="34" charset="0"/>
              </a:defRPr>
            </a:lvl1pPr>
          </a:lstStyle>
          <a:p>
            <a:pPr lvl="0"/>
            <a:r>
              <a:rPr lang="en-US" sz="1800" dirty="0" smtClean="0">
                <a:solidFill>
                  <a:schemeClr val="tx1">
                    <a:lumMod val="95000"/>
                    <a:lumOff val="5000"/>
                  </a:schemeClr>
                </a:solidFill>
                <a:effectLst/>
                <a:latin typeface="Franklin Gothic Book" pitchFamily="34" charset="0"/>
                <a:cs typeface="+mn-cs"/>
              </a:rPr>
              <a:t>Name</a:t>
            </a:r>
          </a:p>
        </p:txBody>
      </p:sp>
      <p:grpSp>
        <p:nvGrpSpPr>
          <p:cNvPr id="2" name="Group 22"/>
          <p:cNvGrpSpPr/>
          <p:nvPr userDrawn="1"/>
        </p:nvGrpSpPr>
        <p:grpSpPr>
          <a:xfrm>
            <a:off x="228600" y="4191000"/>
            <a:ext cx="3505200" cy="369332"/>
            <a:chOff x="228600" y="4191000"/>
            <a:chExt cx="3505200" cy="369332"/>
          </a:xfrm>
        </p:grpSpPr>
        <p:cxnSp>
          <p:nvCxnSpPr>
            <p:cNvPr id="15" name="Straight Connector 14"/>
            <p:cNvCxnSpPr/>
            <p:nvPr userDrawn="1"/>
          </p:nvCxnSpPr>
          <p:spPr>
            <a:xfrm>
              <a:off x="228600" y="4191000"/>
              <a:ext cx="0" cy="369125"/>
            </a:xfrm>
            <a:prstGeom prst="line">
              <a:avLst/>
            </a:prstGeom>
            <a:ln w="19050">
              <a:solidFill>
                <a:srgbClr val="B32317"/>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228600" y="4191000"/>
              <a:ext cx="3505200" cy="369332"/>
            </a:xfrm>
            <a:prstGeom prst="rect">
              <a:avLst/>
            </a:prstGeom>
            <a:noFill/>
          </p:spPr>
          <p:txBody>
            <a:bodyPr wrap="square" rtlCol="0">
              <a:spAutoFit/>
            </a:bodyPr>
            <a:lstStyle/>
            <a:p>
              <a:r>
                <a:rPr lang="en-US" sz="1800" dirty="0" smtClean="0">
                  <a:solidFill>
                    <a:schemeClr val="tx1">
                      <a:lumMod val="95000"/>
                      <a:lumOff val="5000"/>
                    </a:schemeClr>
                  </a:solidFill>
                  <a:effectLst/>
                  <a:latin typeface="Century Gothic" pitchFamily="34" charset="0"/>
                  <a:cs typeface="+mn-cs"/>
                </a:rPr>
                <a:t>Presented by:</a:t>
              </a:r>
              <a:endParaRPr lang="en-US" dirty="0">
                <a:solidFill>
                  <a:schemeClr val="bg1">
                    <a:lumMod val="85000"/>
                  </a:schemeClr>
                </a:solidFill>
                <a:effectLst/>
                <a:latin typeface="Century Gothic" pitchFamily="34" charset="0"/>
              </a:endParaRPr>
            </a:p>
          </p:txBody>
        </p:sp>
      </p:grpSp>
      <p:sp>
        <p:nvSpPr>
          <p:cNvPr id="24" name="Title 23"/>
          <p:cNvSpPr>
            <a:spLocks noGrp="1"/>
          </p:cNvSpPr>
          <p:nvPr>
            <p:ph type="title"/>
          </p:nvPr>
        </p:nvSpPr>
        <p:spPr bwMode="black">
          <a:xfrm>
            <a:off x="228600" y="2077134"/>
            <a:ext cx="8686800" cy="646331"/>
          </a:xfrm>
        </p:spPr>
        <p:txBody>
          <a:bodyPr>
            <a:spAutoFit/>
          </a:bodyPr>
          <a:lstStyle>
            <a:lvl1pPr>
              <a:defRPr sz="3600">
                <a:solidFill>
                  <a:schemeClr val="tx1"/>
                </a:solidFill>
                <a:effectLst/>
                <a:latin typeface="Franklin Gothic Demi" pitchFamily="34" charset="0"/>
              </a:defRPr>
            </a:lvl1pPr>
          </a:lstStyle>
          <a:p>
            <a:r>
              <a:rPr lang="en-US" smtClean="0"/>
              <a:t>Click to edit Master title style</a:t>
            </a:r>
            <a:endParaRPr lang="en-US" dirty="0"/>
          </a:p>
        </p:txBody>
      </p:sp>
      <p:pic>
        <p:nvPicPr>
          <p:cNvPr id="1026" name="Picture 2" descr="M:\Marketing Dept\Design &amp; Graphics\Corporate Elements- Working folder\Powerpoint Parts\Powerpoint_Header_Larger.jpg"/>
          <p:cNvPicPr>
            <a:picLocks noChangeAspect="1" noChangeArrowheads="1"/>
          </p:cNvPicPr>
          <p:nvPr userDrawn="1"/>
        </p:nvPicPr>
        <p:blipFill>
          <a:blip r:embed="rId2" cstate="print"/>
          <a:srcRect/>
          <a:stretch>
            <a:fillRect/>
          </a:stretch>
        </p:blipFill>
        <p:spPr bwMode="auto">
          <a:xfrm>
            <a:off x="0" y="0"/>
            <a:ext cx="9144000" cy="1828800"/>
          </a:xfrm>
          <a:prstGeom prst="rect">
            <a:avLst/>
          </a:prstGeom>
          <a:noFill/>
        </p:spPr>
      </p:pic>
      <p:sp>
        <p:nvSpPr>
          <p:cNvPr id="12" name="Text Placeholder 11"/>
          <p:cNvSpPr>
            <a:spLocks noGrp="1"/>
          </p:cNvSpPr>
          <p:nvPr>
            <p:ph type="body" sz="quarter" idx="12" hasCustomPrompt="1"/>
          </p:nvPr>
        </p:nvSpPr>
        <p:spPr>
          <a:xfrm>
            <a:off x="228600" y="2819400"/>
            <a:ext cx="8686800" cy="762000"/>
          </a:xfrm>
        </p:spPr>
        <p:txBody>
          <a:bodyPr/>
          <a:lstStyle>
            <a:lvl1pPr algn="ctr">
              <a:buNone/>
              <a:defRPr>
                <a:solidFill>
                  <a:schemeClr val="tx1">
                    <a:lumMod val="65000"/>
                    <a:lumOff val="35000"/>
                  </a:schemeClr>
                </a:solidFill>
                <a:latin typeface="Franklin Gothic Demi" pitchFamily="34" charset="0"/>
              </a:defRPr>
            </a:lvl1pPr>
          </a:lstStyle>
          <a:p>
            <a:pPr lvl="0"/>
            <a:r>
              <a:rPr lang="en-US" dirty="0" smtClean="0"/>
              <a:t>Click to edit Subtitle</a:t>
            </a:r>
            <a:endParaRPr lang="en-US" dirty="0"/>
          </a:p>
        </p:txBody>
      </p:sp>
      <p:sp>
        <p:nvSpPr>
          <p:cNvPr id="17" name="Text Placeholder 9"/>
          <p:cNvSpPr>
            <a:spLocks noGrp="1"/>
          </p:cNvSpPr>
          <p:nvPr>
            <p:ph type="body" sz="quarter" idx="13" hasCustomPrompt="1"/>
          </p:nvPr>
        </p:nvSpPr>
        <p:spPr>
          <a:xfrm>
            <a:off x="6400800" y="6172200"/>
            <a:ext cx="2514600" cy="304800"/>
          </a:xfrm>
        </p:spPr>
        <p:txBody>
          <a:bodyPr anchor="ctr">
            <a:noAutofit/>
          </a:bodyPr>
          <a:lstStyle>
            <a:lvl1pPr algn="r">
              <a:buNone/>
              <a:defRPr sz="1600" baseline="0">
                <a:solidFill>
                  <a:schemeClr val="tx1"/>
                </a:solidFill>
                <a:effectLst/>
                <a:latin typeface="Franklin Gothic Book" pitchFamily="34" charset="0"/>
              </a:defRPr>
            </a:lvl1pPr>
          </a:lstStyle>
          <a:p>
            <a:r>
              <a:rPr lang="en-US" dirty="0" smtClean="0">
                <a:solidFill>
                  <a:schemeClr val="bg1">
                    <a:lumMod val="85000"/>
                  </a:schemeClr>
                </a:solidFill>
                <a:effectLst/>
                <a:latin typeface="Franklin Gothic Book" pitchFamily="34" charset="0"/>
              </a:rPr>
              <a:t>date</a:t>
            </a:r>
            <a:endParaRPr lang="en-US" dirty="0">
              <a:solidFill>
                <a:schemeClr val="bg1">
                  <a:lumMod val="85000"/>
                </a:schemeClr>
              </a:solidFill>
              <a:effectLst/>
              <a:latin typeface="Franklin Gothic Book" pitchFamily="34" charset="0"/>
            </a:endParaRPr>
          </a:p>
        </p:txBody>
      </p:sp>
      <p:cxnSp>
        <p:nvCxnSpPr>
          <p:cNvPr id="22" name="Straight Connector 21"/>
          <p:cNvCxnSpPr/>
          <p:nvPr userDrawn="1"/>
        </p:nvCxnSpPr>
        <p:spPr>
          <a:xfrm>
            <a:off x="7467600" y="6096000"/>
            <a:ext cx="1371600" cy="0"/>
          </a:xfrm>
          <a:prstGeom prst="line">
            <a:avLst/>
          </a:prstGeom>
          <a:ln w="19050">
            <a:solidFill>
              <a:srgbClr val="AD2317"/>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686800" cy="4876800"/>
          </a:xfrm>
        </p:spPr>
        <p:txBody>
          <a:bodyPr/>
          <a:lstStyle>
            <a:lvl1pPr>
              <a:spcBef>
                <a:spcPts val="300"/>
              </a:spcBef>
              <a:defRPr/>
            </a:lvl1pPr>
            <a:lvl2pPr>
              <a:spcBef>
                <a:spcPts val="300"/>
              </a:spcBef>
              <a:defRPr/>
            </a:lvl2pPr>
            <a:lvl3pPr>
              <a:spcBef>
                <a:spcPts val="300"/>
              </a:spcBef>
              <a:defRPr/>
            </a:lvl3pPr>
            <a:lvl4pPr>
              <a:spcBef>
                <a:spcPts val="300"/>
              </a:spcBef>
              <a:defRPr/>
            </a:lvl4pPr>
            <a:lvl5pPr>
              <a:spcBef>
                <a:spcPts val="3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bwMode="white"/>
        <p:txBody>
          <a:bodyPr>
            <a:normAutofit/>
          </a:bodyPr>
          <a:lstStyle>
            <a:lvl1pPr>
              <a:defRPr sz="4000"/>
            </a:lvl1pPr>
          </a:lstStyle>
          <a:p>
            <a:r>
              <a:rPr lang="en-US" smtClean="0"/>
              <a:t>Click to edit Master title style</a:t>
            </a:r>
            <a:endParaRPr lang="en-US" dirty="0"/>
          </a:p>
        </p:txBody>
      </p:sp>
      <p:cxnSp>
        <p:nvCxnSpPr>
          <p:cNvPr id="6" name="Straight Connector 5"/>
          <p:cNvCxnSpPr/>
          <p:nvPr userDrawn="1"/>
        </p:nvCxnSpPr>
        <p:spPr>
          <a:xfrm>
            <a:off x="0" y="1143000"/>
            <a:ext cx="9144000" cy="0"/>
          </a:xfrm>
          <a:prstGeom prst="line">
            <a:avLst/>
          </a:prstGeom>
          <a:ln w="19050">
            <a:solidFill>
              <a:srgbClr val="B32317"/>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0"/>
          </p:nvPr>
        </p:nvSpPr>
        <p:spPr/>
        <p:txBody>
          <a:bodyPr/>
          <a:lstStyle/>
          <a:p>
            <a:fld id="{EC1EAC77-01EF-4141-9EC2-43BB2D5B21B2}" type="slidenum">
              <a:rPr lang="en-US" smtClean="0"/>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22C115-4660-4AAF-8CD6-2829195076E9}"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24E71-F425-42DC-919E-8E48DE3204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22C115-4660-4AAF-8CD6-2829195076E9}"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24E71-F425-42DC-919E-8E48DE3204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22C115-4660-4AAF-8CD6-2829195076E9}"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24E71-F425-42DC-919E-8E48DE3204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22C115-4660-4AAF-8CD6-2829195076E9}" type="datetimeFigureOut">
              <a:rPr lang="en-US" smtClean="0"/>
              <a:pPr/>
              <a:t>4/17/2015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F24E71-F425-42DC-919E-8E48DE3204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22C115-4660-4AAF-8CD6-2829195076E9}" type="datetimeFigureOut">
              <a:rPr lang="en-US" smtClean="0"/>
              <a:pPr/>
              <a:t>4/17/2015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F24E71-F425-42DC-919E-8E48DE3204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22C115-4660-4AAF-8CD6-2829195076E9}" type="datetimeFigureOut">
              <a:rPr lang="en-US" smtClean="0"/>
              <a:pPr/>
              <a:t>4/17/2015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F24E71-F425-42DC-919E-8E48DE3204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22C115-4660-4AAF-8CD6-2829195076E9}"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24E71-F425-42DC-919E-8E48DE3204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22C115-4660-4AAF-8CD6-2829195076E9}"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24E71-F425-42DC-919E-8E48DE3204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22C115-4660-4AAF-8CD6-2829195076E9}" type="datetimeFigureOut">
              <a:rPr lang="en-US" smtClean="0"/>
              <a:pPr/>
              <a:t>4/17/2015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F24E71-F425-42DC-919E-8E48DE3204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543050"/>
          </a:xfrm>
        </p:spPr>
        <p:txBody>
          <a:bodyPr>
            <a:normAutofit fontScale="90000"/>
          </a:bodyPr>
          <a:lstStyle/>
          <a:p>
            <a:r>
              <a:rPr lang="en-US" dirty="0" smtClean="0">
                <a:latin typeface="Garamond" panose="02020404030301010803" pitchFamily="18" charset="0"/>
                <a:cs typeface="Andalus" panose="02020603050405020304" pitchFamily="18" charset="-78"/>
              </a:rPr>
              <a:t>BUSINESS DIVORCE</a:t>
            </a:r>
            <a:br>
              <a:rPr lang="en-US" dirty="0" smtClean="0">
                <a:latin typeface="Garamond" panose="02020404030301010803" pitchFamily="18" charset="0"/>
                <a:cs typeface="Andalus" panose="02020603050405020304" pitchFamily="18" charset="-78"/>
              </a:rPr>
            </a:br>
            <a:r>
              <a:rPr lang="en-US" dirty="0" smtClean="0">
                <a:latin typeface="Garamond" panose="02020404030301010803" pitchFamily="18" charset="0"/>
                <a:cs typeface="Andalus" panose="02020603050405020304" pitchFamily="18" charset="-78"/>
              </a:rPr>
              <a:t>50 Ways to Leave Your Lover . . . err, Business Partner</a:t>
            </a:r>
            <a:endParaRPr lang="en-US" dirty="0"/>
          </a:p>
        </p:txBody>
      </p:sp>
      <p:sp>
        <p:nvSpPr>
          <p:cNvPr id="3" name="Subtitle 2"/>
          <p:cNvSpPr>
            <a:spLocks noGrp="1"/>
          </p:cNvSpPr>
          <p:nvPr>
            <p:ph type="subTitle" idx="1"/>
          </p:nvPr>
        </p:nvSpPr>
        <p:spPr>
          <a:xfrm>
            <a:off x="228600" y="3200400"/>
            <a:ext cx="8686800" cy="3200400"/>
          </a:xfrm>
        </p:spPr>
        <p:txBody>
          <a:bodyPr>
            <a:normAutofit fontScale="62500" lnSpcReduction="20000"/>
          </a:bodyPr>
          <a:lstStyle/>
          <a:p>
            <a:r>
              <a:rPr lang="en-US" u="sng" dirty="0" smtClean="0"/>
              <a:t>Moderator</a:t>
            </a:r>
          </a:p>
          <a:p>
            <a:r>
              <a:rPr lang="en-US" sz="3400" dirty="0" smtClean="0"/>
              <a:t>Kurt M. Heyman; Partner; Proctor Heyman Enerio LLP; Wilmington, DE</a:t>
            </a:r>
          </a:p>
          <a:p>
            <a:endParaRPr lang="en-US" dirty="0" smtClean="0"/>
          </a:p>
          <a:p>
            <a:r>
              <a:rPr lang="en-US" u="sng" dirty="0" smtClean="0"/>
              <a:t>Speakers</a:t>
            </a:r>
          </a:p>
          <a:p>
            <a:r>
              <a:rPr lang="en-US" dirty="0" smtClean="0"/>
              <a:t>Hon. Donald F. Parsons, Jr.; Vice Chancellor; Delaware Court of Chancery</a:t>
            </a:r>
          </a:p>
          <a:p>
            <a:r>
              <a:rPr lang="en-US" dirty="0" smtClean="0"/>
              <a:t>Melissa N. Donimirski; Associate; Proctor Heyman Enerio LLP; Wilmington, DE</a:t>
            </a:r>
          </a:p>
          <a:p>
            <a:r>
              <a:rPr lang="en-US" dirty="0" smtClean="0"/>
              <a:t>Peter B. </a:t>
            </a:r>
            <a:r>
              <a:rPr lang="en-US" dirty="0" err="1" smtClean="0"/>
              <a:t>Ladig</a:t>
            </a:r>
            <a:r>
              <a:rPr lang="en-US" dirty="0" smtClean="0"/>
              <a:t>; Partner; Morris James LLP; Wilmington, DE</a:t>
            </a:r>
          </a:p>
          <a:p>
            <a:r>
              <a:rPr lang="en-US" dirty="0" smtClean="0"/>
              <a:t>Eric C. </a:t>
            </a:r>
            <a:r>
              <a:rPr lang="en-US" dirty="0" err="1" smtClean="0"/>
              <a:t>Milby</a:t>
            </a:r>
            <a:r>
              <a:rPr lang="en-US" dirty="0" smtClean="0"/>
              <a:t>; Partner; Lundy </a:t>
            </a:r>
            <a:r>
              <a:rPr lang="en-US" dirty="0" err="1" smtClean="0"/>
              <a:t>Beldecos</a:t>
            </a:r>
            <a:r>
              <a:rPr lang="en-US" dirty="0" smtClean="0"/>
              <a:t> &amp; </a:t>
            </a:r>
            <a:r>
              <a:rPr lang="en-US" dirty="0" err="1" smtClean="0"/>
              <a:t>Milby</a:t>
            </a:r>
            <a:r>
              <a:rPr lang="en-US" dirty="0" smtClean="0"/>
              <a:t> P.C.; Narberth, PA</a:t>
            </a:r>
          </a:p>
          <a:p>
            <a:r>
              <a:rPr lang="en-US" dirty="0" smtClean="0"/>
              <a:t>Michaela L. </a:t>
            </a:r>
            <a:r>
              <a:rPr lang="en-US" dirty="0" err="1" smtClean="0"/>
              <a:t>Sozio</a:t>
            </a:r>
            <a:r>
              <a:rPr lang="en-US" dirty="0" smtClean="0"/>
              <a:t>; Partner; </a:t>
            </a:r>
            <a:r>
              <a:rPr lang="en-US" dirty="0" err="1" smtClean="0"/>
              <a:t>Tressler</a:t>
            </a:r>
            <a:r>
              <a:rPr lang="en-US" dirty="0" smtClean="0"/>
              <a:t> LLP; Los Angeles, CA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997849"/>
          </a:xfrm>
        </p:spPr>
        <p:txBody>
          <a:bodyPr/>
          <a:lstStyle/>
          <a:p>
            <a:r>
              <a:rPr lang="en-US" dirty="0" smtClean="0"/>
              <a:t>Common Legal Claims</a:t>
            </a:r>
            <a:endParaRPr lang="en-US" dirty="0"/>
          </a:p>
        </p:txBody>
      </p:sp>
      <p:sp>
        <p:nvSpPr>
          <p:cNvPr id="3" name="Content Placeholder 2"/>
          <p:cNvSpPr>
            <a:spLocks noGrp="1"/>
          </p:cNvSpPr>
          <p:nvPr>
            <p:ph idx="1"/>
          </p:nvPr>
        </p:nvSpPr>
        <p:spPr/>
        <p:txBody>
          <a:bodyPr>
            <a:normAutofit/>
          </a:bodyPr>
          <a:lstStyle/>
          <a:p>
            <a:r>
              <a:rPr lang="en-US" dirty="0" smtClean="0"/>
              <a:t>Breach of Contract</a:t>
            </a:r>
          </a:p>
          <a:p>
            <a:r>
              <a:rPr lang="en-US" dirty="0" smtClean="0"/>
              <a:t>Breach of Fiduciary Duties</a:t>
            </a:r>
          </a:p>
          <a:p>
            <a:pPr lvl="1"/>
            <a:r>
              <a:rPr lang="en-US" dirty="0" smtClean="0"/>
              <a:t>Usurpation of Corporate Opportunities</a:t>
            </a:r>
          </a:p>
          <a:p>
            <a:pPr lvl="1"/>
            <a:r>
              <a:rPr lang="en-US" dirty="0" smtClean="0"/>
              <a:t>Oppression</a:t>
            </a:r>
          </a:p>
          <a:p>
            <a:r>
              <a:rPr lang="en-US" dirty="0" smtClean="0"/>
              <a:t>Access to Books and Records and Accounting</a:t>
            </a:r>
          </a:p>
          <a:p>
            <a:r>
              <a:rPr lang="en-US" dirty="0" smtClean="0"/>
              <a:t>Violation of Restrictive Covenants</a:t>
            </a:r>
          </a:p>
          <a:p>
            <a:r>
              <a:rPr lang="en-US" dirty="0" smtClean="0"/>
              <a:t>Trade Secrets and Confidentiality</a:t>
            </a:r>
          </a:p>
        </p:txBody>
      </p:sp>
      <p:sp>
        <p:nvSpPr>
          <p:cNvPr id="4" name="Footer Placeholder 3"/>
          <p:cNvSpPr>
            <a:spLocks noGrp="1"/>
          </p:cNvSpPr>
          <p:nvPr>
            <p:ph type="ftr" sz="quarter" idx="11"/>
          </p:nvPr>
        </p:nvSpPr>
        <p:spPr/>
        <p:txBody>
          <a:bodyPr/>
          <a:lstStyle/>
          <a:p>
            <a:r>
              <a:rPr lang="en-US" b="1" dirty="0">
                <a:latin typeface="Andalus" panose="02020603050405020304" pitchFamily="18" charset="-78"/>
                <a:cs typeface="Andalus" panose="02020603050405020304" pitchFamily="18" charset="-78"/>
              </a:rPr>
              <a:t>Lundy Beldecos &amp; Milby</a:t>
            </a:r>
          </a:p>
        </p:txBody>
      </p:sp>
    </p:spTree>
    <p:extLst>
      <p:ext uri="{BB962C8B-B14F-4D97-AF65-F5344CB8AC3E}">
        <p14:creationId xmlns="" xmlns:p14="http://schemas.microsoft.com/office/powerpoint/2010/main" val="137300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Judicial Scrutiny</a:t>
            </a:r>
            <a:endParaRPr lang="en-US" dirty="0"/>
          </a:p>
        </p:txBody>
      </p:sp>
      <p:sp>
        <p:nvSpPr>
          <p:cNvPr id="3" name="Content Placeholder 2"/>
          <p:cNvSpPr>
            <a:spLocks noGrp="1"/>
          </p:cNvSpPr>
          <p:nvPr>
            <p:ph idx="1"/>
          </p:nvPr>
        </p:nvSpPr>
        <p:spPr/>
        <p:txBody>
          <a:bodyPr>
            <a:normAutofit fontScale="62500" lnSpcReduction="20000"/>
          </a:bodyPr>
          <a:lstStyle/>
          <a:p>
            <a:pPr marL="457200" lvl="1" indent="0">
              <a:buNone/>
            </a:pPr>
            <a:r>
              <a:rPr lang="en-US" b="1" dirty="0" smtClean="0"/>
              <a:t>1.	Business </a:t>
            </a:r>
            <a:r>
              <a:rPr lang="en-US" b="1" dirty="0"/>
              <a:t>Judgment Rule</a:t>
            </a:r>
            <a:endParaRPr lang="en-US" sz="2000" b="1" dirty="0"/>
          </a:p>
          <a:p>
            <a:pPr marL="0" indent="0">
              <a:buNone/>
            </a:pPr>
            <a:r>
              <a:rPr lang="en-US" dirty="0"/>
              <a:t>The Business Judgment Rule expresses a judicial policy of deferring to the reasonable judgment of an independent and disinterested Board of Directors rather than attempting to substitute their own judgment. The Rule places the burden of proof on a Plaintiff challenging the Board’s action.</a:t>
            </a:r>
            <a:endParaRPr lang="en-US" sz="2400" dirty="0"/>
          </a:p>
          <a:p>
            <a:pPr lvl="1"/>
            <a:endParaRPr lang="en-US" b="1" dirty="0" smtClean="0"/>
          </a:p>
          <a:p>
            <a:pPr marL="457200" lvl="1" indent="0">
              <a:buNone/>
            </a:pPr>
            <a:r>
              <a:rPr lang="en-US" b="1" dirty="0" smtClean="0"/>
              <a:t>2.	Enhanced </a:t>
            </a:r>
            <a:r>
              <a:rPr lang="en-US" b="1" dirty="0"/>
              <a:t>Scrutiny</a:t>
            </a:r>
            <a:endParaRPr lang="en-US" sz="2000" dirty="0"/>
          </a:p>
          <a:p>
            <a:pPr marL="0" indent="0">
              <a:buNone/>
            </a:pPr>
            <a:r>
              <a:rPr lang="en-US" dirty="0"/>
              <a:t>The Court will apply an “enhanced scrutiny” standard of review in limited circumstances such as when a Board is confronted with takeover decisions or changes in control – i.e., decisions that inherently confront the directors with a conflict of interest.</a:t>
            </a:r>
            <a:endParaRPr lang="en-US" sz="2400" dirty="0"/>
          </a:p>
          <a:p>
            <a:pPr marL="457200" lvl="1" indent="0">
              <a:buNone/>
            </a:pPr>
            <a:endParaRPr lang="en-US" b="1" dirty="0" smtClean="0"/>
          </a:p>
          <a:p>
            <a:pPr marL="457200" lvl="1" indent="0">
              <a:buNone/>
            </a:pPr>
            <a:r>
              <a:rPr lang="en-US" b="1" dirty="0" smtClean="0"/>
              <a:t>3.	Entire </a:t>
            </a:r>
            <a:r>
              <a:rPr lang="en-US" b="1" dirty="0"/>
              <a:t>Fairness Doctrine</a:t>
            </a:r>
            <a:endParaRPr lang="en-US" sz="2000" dirty="0"/>
          </a:p>
          <a:p>
            <a:pPr marL="0" indent="0">
              <a:buNone/>
            </a:pPr>
            <a:r>
              <a:rPr lang="en-US" dirty="0"/>
              <a:t>The Entire Fairness Doctrine applies where the directors approving a transaction are not independent or disinterested. The Entire Fairness Doctrine places the burden on the Board to prove that the decisions of the Board were both procedurally and substantively fair.</a:t>
            </a:r>
            <a:endParaRPr lang="en-US" sz="2400" dirty="0"/>
          </a:p>
          <a:p>
            <a:endParaRPr lang="en-US" dirty="0"/>
          </a:p>
        </p:txBody>
      </p:sp>
      <p:sp>
        <p:nvSpPr>
          <p:cNvPr id="4" name="Footer Placeholder 3"/>
          <p:cNvSpPr>
            <a:spLocks noGrp="1"/>
          </p:cNvSpPr>
          <p:nvPr>
            <p:ph type="ftr" sz="quarter" idx="11"/>
          </p:nvPr>
        </p:nvSpPr>
        <p:spPr/>
        <p:txBody>
          <a:bodyPr/>
          <a:lstStyle/>
          <a:p>
            <a:r>
              <a:rPr lang="en-US" b="1" dirty="0">
                <a:latin typeface="Andalus" panose="02020603050405020304" pitchFamily="18" charset="-78"/>
                <a:cs typeface="Andalus" panose="02020603050405020304" pitchFamily="18" charset="-78"/>
              </a:rPr>
              <a:t>Lundy Beldecos &amp; Milby</a:t>
            </a:r>
          </a:p>
        </p:txBody>
      </p:sp>
    </p:spTree>
    <p:extLst>
      <p:ext uri="{BB962C8B-B14F-4D97-AF65-F5344CB8AC3E}">
        <p14:creationId xmlns="" xmlns:p14="http://schemas.microsoft.com/office/powerpoint/2010/main" val="3110624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Remedies</a:t>
            </a:r>
            <a:endParaRPr lang="en-US" dirty="0"/>
          </a:p>
        </p:txBody>
      </p:sp>
      <p:sp>
        <p:nvSpPr>
          <p:cNvPr id="3" name="Content Placeholder 2"/>
          <p:cNvSpPr>
            <a:spLocks noGrp="1"/>
          </p:cNvSpPr>
          <p:nvPr>
            <p:ph idx="1"/>
          </p:nvPr>
        </p:nvSpPr>
        <p:spPr/>
        <p:txBody>
          <a:bodyPr/>
          <a:lstStyle/>
          <a:p>
            <a:r>
              <a:rPr lang="en-US" dirty="0" smtClean="0"/>
              <a:t>Monetary Damages</a:t>
            </a:r>
          </a:p>
          <a:p>
            <a:pPr lvl="1"/>
            <a:r>
              <a:rPr lang="en-US" dirty="0" smtClean="0"/>
              <a:t>Disgorgement</a:t>
            </a:r>
          </a:p>
          <a:p>
            <a:r>
              <a:rPr lang="en-US" dirty="0" smtClean="0"/>
              <a:t>Accounting</a:t>
            </a:r>
          </a:p>
          <a:p>
            <a:r>
              <a:rPr lang="en-US" dirty="0" smtClean="0"/>
              <a:t>Constructive Trust</a:t>
            </a:r>
          </a:p>
          <a:p>
            <a:r>
              <a:rPr lang="en-US" dirty="0" smtClean="0"/>
              <a:t>Fair Value Determination</a:t>
            </a:r>
          </a:p>
          <a:p>
            <a:r>
              <a:rPr lang="en-US" dirty="0" smtClean="0"/>
              <a:t>Injunctions</a:t>
            </a:r>
          </a:p>
          <a:p>
            <a:r>
              <a:rPr lang="en-US" dirty="0" smtClean="0"/>
              <a:t>Dissolution</a:t>
            </a:r>
            <a:endParaRPr lang="en-US" dirty="0"/>
          </a:p>
        </p:txBody>
      </p:sp>
      <p:sp>
        <p:nvSpPr>
          <p:cNvPr id="4" name="Footer Placeholder 3"/>
          <p:cNvSpPr>
            <a:spLocks noGrp="1"/>
          </p:cNvSpPr>
          <p:nvPr>
            <p:ph type="ftr" sz="quarter" idx="11"/>
          </p:nvPr>
        </p:nvSpPr>
        <p:spPr/>
        <p:txBody>
          <a:bodyPr/>
          <a:lstStyle/>
          <a:p>
            <a:r>
              <a:rPr lang="en-US" b="1" dirty="0">
                <a:latin typeface="Andalus" panose="02020603050405020304" pitchFamily="18" charset="-78"/>
                <a:cs typeface="Andalus" panose="02020603050405020304" pitchFamily="18" charset="-78"/>
              </a:rPr>
              <a:t>Lundy Beldecos &amp; Milby</a:t>
            </a:r>
          </a:p>
        </p:txBody>
      </p:sp>
    </p:spTree>
    <p:extLst>
      <p:ext uri="{BB962C8B-B14F-4D97-AF65-F5344CB8AC3E}">
        <p14:creationId xmlns="" xmlns:p14="http://schemas.microsoft.com/office/powerpoint/2010/main" val="9901434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090188"/>
          </a:xfrm>
        </p:spPr>
        <p:txBody>
          <a:bodyPr/>
          <a:lstStyle/>
          <a:p>
            <a:r>
              <a:rPr lang="en-US" dirty="0" smtClean="0"/>
              <a:t>Direct vs. Derivative Claims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 litigant must consider whether his or her claims are Direct or Derivative. The Delaware Supreme Court explained that you should ask two questions to determine whether claims are direct or derivative: </a:t>
            </a:r>
          </a:p>
          <a:p>
            <a:pPr marL="457200" lvl="1" indent="0">
              <a:buNone/>
            </a:pPr>
            <a:r>
              <a:rPr lang="en-US" sz="3200" dirty="0" smtClean="0"/>
              <a:t>(1)	Who </a:t>
            </a:r>
            <a:r>
              <a:rPr lang="en-US" sz="3200" dirty="0"/>
              <a:t>suffered the alleged </a:t>
            </a:r>
            <a:r>
              <a:rPr lang="en-US" sz="3200" dirty="0" smtClean="0"/>
              <a:t>harm, and </a:t>
            </a:r>
          </a:p>
          <a:p>
            <a:pPr marL="914400" lvl="1" indent="-457200">
              <a:buAutoNum type="arabicParenBoth" startAt="2"/>
            </a:pPr>
            <a:r>
              <a:rPr lang="en-US" sz="3200" dirty="0" smtClean="0"/>
              <a:t>Who would receive the benefit of any recovery or other remedy?</a:t>
            </a:r>
          </a:p>
          <a:p>
            <a:pPr marL="457200" lvl="1" indent="0">
              <a:buNone/>
            </a:pPr>
            <a:r>
              <a:rPr lang="en-US" sz="3200" u="sng" dirty="0" err="1" smtClean="0"/>
              <a:t>Tooley</a:t>
            </a:r>
            <a:r>
              <a:rPr lang="en-US" sz="3200" u="sng" dirty="0" smtClean="0"/>
              <a:t> </a:t>
            </a:r>
            <a:r>
              <a:rPr lang="en-US" sz="3200" u="sng" dirty="0"/>
              <a:t>v. Donaldson, Lufkin &amp; Jenrette, Inc.</a:t>
            </a:r>
            <a:r>
              <a:rPr lang="en-US" sz="3200" dirty="0"/>
              <a:t>, 845 A.2d 1031, </a:t>
            </a:r>
            <a:r>
              <a:rPr lang="en-US" sz="3200" dirty="0" smtClean="0"/>
              <a:t>1035 </a:t>
            </a:r>
            <a:r>
              <a:rPr lang="en-US" sz="3200" dirty="0"/>
              <a:t>(Del. 2004)</a:t>
            </a:r>
          </a:p>
          <a:p>
            <a:pPr marL="457200" lvl="1" indent="0">
              <a:buNone/>
            </a:pPr>
            <a:endParaRPr lang="en-US" sz="3200" dirty="0" smtClean="0"/>
          </a:p>
          <a:p>
            <a:r>
              <a:rPr lang="en-US" dirty="0" smtClean="0"/>
              <a:t>“If the corporation alone, rather than the individual stockholder, suffered the alleged harm, the corporation alone is entitled to recover, and the claim in question is derivative. Conversely, if the stockholder suffered harm independent of any injury to the corporation that would entitle him to an individualized recovery, the cause of action is direct.”</a:t>
            </a:r>
            <a:endParaRPr lang="it-IT" dirty="0" smtClean="0"/>
          </a:p>
          <a:p>
            <a:pPr marL="457200" lvl="1" indent="0">
              <a:buNone/>
            </a:pPr>
            <a:r>
              <a:rPr lang="it-IT" sz="3200" u="sng" dirty="0" smtClean="0"/>
              <a:t>Feldman </a:t>
            </a:r>
            <a:r>
              <a:rPr lang="it-IT" sz="3200" u="sng" dirty="0"/>
              <a:t>v. Cutaia</a:t>
            </a:r>
            <a:r>
              <a:rPr lang="it-IT" sz="3200" dirty="0"/>
              <a:t>, 951 A.2d 727, 732 (Del. 2008</a:t>
            </a:r>
            <a:r>
              <a:rPr lang="it-IT" sz="3200" dirty="0" smtClean="0"/>
              <a:t>)</a:t>
            </a:r>
            <a:endParaRPr lang="en-US" sz="3200" dirty="0"/>
          </a:p>
          <a:p>
            <a:endParaRPr lang="en-US" dirty="0"/>
          </a:p>
        </p:txBody>
      </p:sp>
      <p:sp>
        <p:nvSpPr>
          <p:cNvPr id="4" name="Footer Placeholder 3"/>
          <p:cNvSpPr>
            <a:spLocks noGrp="1"/>
          </p:cNvSpPr>
          <p:nvPr>
            <p:ph type="ftr" sz="quarter" idx="11"/>
          </p:nvPr>
        </p:nvSpPr>
        <p:spPr/>
        <p:txBody>
          <a:bodyPr/>
          <a:lstStyle/>
          <a:p>
            <a:r>
              <a:rPr lang="en-US" b="1" dirty="0">
                <a:latin typeface="Andalus" panose="02020603050405020304" pitchFamily="18" charset="-78"/>
                <a:cs typeface="Andalus" panose="02020603050405020304" pitchFamily="18" charset="-78"/>
              </a:rPr>
              <a:t>Lundy Beldecos &amp; Milby</a:t>
            </a:r>
          </a:p>
        </p:txBody>
      </p:sp>
    </p:spTree>
    <p:extLst>
      <p:ext uri="{BB962C8B-B14F-4D97-AF65-F5344CB8AC3E}">
        <p14:creationId xmlns="" xmlns:p14="http://schemas.microsoft.com/office/powerpoint/2010/main" val="12973502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Derivative Claims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In order to sustain a derivative claim, a plaintiff must:</a:t>
            </a:r>
          </a:p>
          <a:p>
            <a:pPr marL="514350" indent="-514350">
              <a:buAutoNum type="arabicPeriod"/>
            </a:pPr>
            <a:r>
              <a:rPr lang="en-US" dirty="0" smtClean="0"/>
              <a:t>Demonstrate that he or she was a shareholder or member at the time of the alleged wrong,</a:t>
            </a:r>
          </a:p>
          <a:p>
            <a:pPr marL="514350" indent="-514350">
              <a:buAutoNum type="arabicPeriod"/>
            </a:pPr>
            <a:r>
              <a:rPr lang="en-US" dirty="0" smtClean="0"/>
              <a:t>Remain a shareholder or member throughout the litigation, </a:t>
            </a:r>
          </a:p>
          <a:p>
            <a:pPr marL="514350" indent="-514350">
              <a:buAutoNum type="arabicPeriod"/>
            </a:pPr>
            <a:r>
              <a:rPr lang="en-US" dirty="0"/>
              <a:t>D</a:t>
            </a:r>
            <a:r>
              <a:rPr lang="en-US" dirty="0" smtClean="0"/>
              <a:t>emand that the Board or equivalent governing body take the action they desire before filing suit </a:t>
            </a:r>
            <a:r>
              <a:rPr lang="en-US" dirty="0"/>
              <a:t>or </a:t>
            </a:r>
            <a:r>
              <a:rPr lang="en-US" dirty="0" smtClean="0"/>
              <a:t>describe the reason </a:t>
            </a:r>
            <a:r>
              <a:rPr lang="en-US" dirty="0"/>
              <a:t>for not making the effort (futility of </a:t>
            </a:r>
            <a:r>
              <a:rPr lang="en-US" dirty="0" smtClean="0"/>
              <a:t>demand),</a:t>
            </a:r>
          </a:p>
          <a:p>
            <a:pPr marL="514350" indent="-514350">
              <a:buAutoNum type="arabicPeriod"/>
            </a:pPr>
            <a:r>
              <a:rPr lang="en-US" dirty="0" smtClean="0"/>
              <a:t>Describe the Plaintiff’s failure to obtain the desired action, and</a:t>
            </a:r>
          </a:p>
          <a:p>
            <a:pPr marL="514350" indent="-514350">
              <a:buAutoNum type="arabicPeriod"/>
            </a:pPr>
            <a:r>
              <a:rPr lang="en-US" dirty="0" smtClean="0"/>
              <a:t>Attest that he or she has not received, been promised and will not accept any compensation for maintaining the action except that which the court might award.</a:t>
            </a:r>
          </a:p>
          <a:p>
            <a:pPr marL="0" indent="0">
              <a:buNone/>
            </a:pPr>
            <a:r>
              <a:rPr lang="en-US" dirty="0" smtClean="0"/>
              <a:t>Further, any dismissal or compromise of the matter (except without prejudice or only with prejudice to the Plaintiff) must be approved by the court with notice given to all shareholders or members.</a:t>
            </a:r>
          </a:p>
          <a:p>
            <a:pPr marL="0" indent="0">
              <a:buNone/>
            </a:pPr>
            <a:endParaRPr lang="en-US" dirty="0" smtClean="0"/>
          </a:p>
        </p:txBody>
      </p:sp>
      <p:sp>
        <p:nvSpPr>
          <p:cNvPr id="4" name="Footer Placeholder 3"/>
          <p:cNvSpPr>
            <a:spLocks noGrp="1"/>
          </p:cNvSpPr>
          <p:nvPr>
            <p:ph type="ftr" sz="quarter" idx="11"/>
          </p:nvPr>
        </p:nvSpPr>
        <p:spPr/>
        <p:txBody>
          <a:bodyPr/>
          <a:lstStyle/>
          <a:p>
            <a:r>
              <a:rPr lang="en-US" b="1" dirty="0">
                <a:latin typeface="Andalus" panose="02020603050405020304" pitchFamily="18" charset="-78"/>
                <a:cs typeface="Andalus" panose="02020603050405020304" pitchFamily="18" charset="-78"/>
              </a:rPr>
              <a:t>Lundy Beldecos &amp; Milby</a:t>
            </a:r>
          </a:p>
        </p:txBody>
      </p:sp>
    </p:spTree>
    <p:extLst>
      <p:ext uri="{BB962C8B-B14F-4D97-AF65-F5344CB8AC3E}">
        <p14:creationId xmlns="" xmlns:p14="http://schemas.microsoft.com/office/powerpoint/2010/main" val="32656392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13669"/>
          </a:xfrm>
        </p:spPr>
        <p:txBody>
          <a:bodyPr>
            <a:normAutofit fontScale="90000"/>
          </a:bodyPr>
          <a:lstStyle/>
          <a:p>
            <a:r>
              <a:rPr lang="en-US" dirty="0" smtClean="0"/>
              <a:t>Derivative claims in Closely Held Companies</a:t>
            </a:r>
            <a:endParaRPr lang="en-US" dirty="0"/>
          </a:p>
        </p:txBody>
      </p:sp>
      <p:sp>
        <p:nvSpPr>
          <p:cNvPr id="3" name="Content Placeholder 2"/>
          <p:cNvSpPr>
            <a:spLocks noGrp="1"/>
          </p:cNvSpPr>
          <p:nvPr>
            <p:ph idx="1"/>
          </p:nvPr>
        </p:nvSpPr>
        <p:spPr>
          <a:xfrm>
            <a:off x="628650" y="1524000"/>
            <a:ext cx="7886700" cy="4652964"/>
          </a:xfrm>
        </p:spPr>
        <p:txBody>
          <a:bodyPr>
            <a:normAutofit fontScale="77500" lnSpcReduction="20000"/>
          </a:bodyPr>
          <a:lstStyle/>
          <a:p>
            <a:pPr marL="0" indent="0">
              <a:buNone/>
            </a:pPr>
            <a:r>
              <a:rPr lang="en-US" dirty="0"/>
              <a:t>I</a:t>
            </a:r>
            <a:r>
              <a:rPr lang="en-US" dirty="0" smtClean="0"/>
              <a:t>n closely held corporations, some states permit derivative claims to be asserted as direct claims rather than dismissed if certain conditions are met:</a:t>
            </a:r>
          </a:p>
          <a:p>
            <a:pPr marL="457200" lvl="1" indent="0">
              <a:buNone/>
            </a:pPr>
            <a:r>
              <a:rPr lang="en-US" dirty="0" smtClean="0"/>
              <a:t>In </a:t>
            </a:r>
            <a:r>
              <a:rPr lang="en-US" dirty="0"/>
              <a:t>the case of a closely held corporation [§ 1.06], the court in its discretion may treat an action raising derivative claims as a direct action, exempt it from those restrictions and defenses applicable only to derivative actions, and order an individual recovery, if it finds that to do so will not (</a:t>
            </a:r>
            <a:r>
              <a:rPr lang="en-US" dirty="0" err="1"/>
              <a:t>i</a:t>
            </a:r>
            <a:r>
              <a:rPr lang="en-US" dirty="0"/>
              <a:t>) unfairly expose the corporation or the defendants to a multiplicity of actions, (ii) materially prejudice the interests of creditors of the corporation, or (iii) interfere with a fair distribution of the recovery among all interested persons.</a:t>
            </a:r>
          </a:p>
          <a:p>
            <a:r>
              <a:rPr lang="en-US" u="sng" dirty="0"/>
              <a:t>Hill v. </a:t>
            </a:r>
            <a:r>
              <a:rPr lang="en-US" u="sng" dirty="0" err="1"/>
              <a:t>Ofalt</a:t>
            </a:r>
            <a:r>
              <a:rPr lang="en-US" dirty="0"/>
              <a:t>, 2014 PA Super 17, 85 A.3d 540, </a:t>
            </a:r>
            <a:r>
              <a:rPr lang="en-US" dirty="0" smtClean="0"/>
              <a:t>553 (citing ALI </a:t>
            </a:r>
            <a:r>
              <a:rPr lang="en-US" dirty="0"/>
              <a:t>Principles of Corporate Governance § 7.01(d) (1994</a:t>
            </a:r>
            <a:r>
              <a:rPr lang="en-US" dirty="0" smtClean="0"/>
              <a:t>)).</a:t>
            </a:r>
            <a:endParaRPr lang="en-US" dirty="0"/>
          </a:p>
          <a:p>
            <a:pPr marL="0" indent="0">
              <a:buNone/>
            </a:pPr>
            <a:endParaRPr lang="en-US" dirty="0" smtClean="0"/>
          </a:p>
        </p:txBody>
      </p:sp>
      <p:sp>
        <p:nvSpPr>
          <p:cNvPr id="4" name="Footer Placeholder 3"/>
          <p:cNvSpPr>
            <a:spLocks noGrp="1"/>
          </p:cNvSpPr>
          <p:nvPr>
            <p:ph type="ftr" sz="quarter" idx="11"/>
          </p:nvPr>
        </p:nvSpPr>
        <p:spPr/>
        <p:txBody>
          <a:bodyPr/>
          <a:lstStyle/>
          <a:p>
            <a:r>
              <a:rPr lang="en-US" b="1" dirty="0">
                <a:latin typeface="Andalus" panose="02020603050405020304" pitchFamily="18" charset="-78"/>
                <a:cs typeface="Andalus" panose="02020603050405020304" pitchFamily="18" charset="-78"/>
              </a:rPr>
              <a:t>Lundy Beldecos &amp; Milby</a:t>
            </a:r>
          </a:p>
        </p:txBody>
      </p:sp>
    </p:spTree>
    <p:extLst>
      <p:ext uri="{BB962C8B-B14F-4D97-AF65-F5344CB8AC3E}">
        <p14:creationId xmlns="" xmlns:p14="http://schemas.microsoft.com/office/powerpoint/2010/main" val="2912725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911584"/>
          </a:xfrm>
        </p:spPr>
        <p:txBody>
          <a:bodyPr/>
          <a:lstStyle/>
          <a:p>
            <a:r>
              <a:rPr lang="en-US" dirty="0" smtClean="0"/>
              <a:t>Breach of Contract</a:t>
            </a:r>
            <a:endParaRPr lang="en-US" dirty="0"/>
          </a:p>
        </p:txBody>
      </p:sp>
      <p:sp>
        <p:nvSpPr>
          <p:cNvPr id="3" name="Content Placeholder 2"/>
          <p:cNvSpPr>
            <a:spLocks noGrp="1"/>
          </p:cNvSpPr>
          <p:nvPr>
            <p:ph idx="1"/>
          </p:nvPr>
        </p:nvSpPr>
        <p:spPr>
          <a:xfrm>
            <a:off x="628650" y="1354347"/>
            <a:ext cx="7886700" cy="4822616"/>
          </a:xfrm>
        </p:spPr>
        <p:txBody>
          <a:bodyPr>
            <a:normAutofit/>
          </a:bodyPr>
          <a:lstStyle/>
          <a:p>
            <a:r>
              <a:rPr lang="en-US" sz="1900" dirty="0" smtClean="0"/>
              <a:t>Co-ownership of a business is inherently the product of an agreement.</a:t>
            </a:r>
          </a:p>
          <a:p>
            <a:r>
              <a:rPr lang="en-US" sz="1900" dirty="0" smtClean="0"/>
              <a:t>Agreement is usually written in the form of a Shareholder Agreement, Operating Agreement, or Partnership Agreement, but occasionally verbal.</a:t>
            </a:r>
          </a:p>
          <a:p>
            <a:r>
              <a:rPr lang="en-US" sz="1900" dirty="0" smtClean="0"/>
              <a:t>Agreement is the first place the courts look and the most important evidence in any business divorce.</a:t>
            </a:r>
          </a:p>
          <a:p>
            <a:pPr lvl="1"/>
            <a:r>
              <a:rPr lang="en-US" sz="1900" dirty="0" smtClean="0"/>
              <a:t>In a recent Pa case, one of two 50/50 shareholders complained that the other was operating the company to his exclusion. The Court held that the failure of the company to operate in accordance with the Operating Agreement was grounds for judicial dissolution notwithstanding that the business was operating profitably. </a:t>
            </a:r>
            <a:r>
              <a:rPr lang="en-US" sz="1900" u="sng" dirty="0" err="1" smtClean="0"/>
              <a:t>Staiger</a:t>
            </a:r>
            <a:r>
              <a:rPr lang="en-US" sz="1900" u="sng" dirty="0" smtClean="0"/>
              <a:t> v. </a:t>
            </a:r>
            <a:r>
              <a:rPr lang="en-US" sz="1900" u="sng" dirty="0" err="1" smtClean="0"/>
              <a:t>Holohan</a:t>
            </a:r>
            <a:r>
              <a:rPr lang="en-US" sz="1900" dirty="0" smtClean="0"/>
              <a:t>, 100 A.3d 622 (Pa. Super. 2014)</a:t>
            </a:r>
          </a:p>
          <a:p>
            <a:r>
              <a:rPr lang="en-US" sz="1900" dirty="0" smtClean="0"/>
              <a:t>Common breaches claimed are (</a:t>
            </a:r>
            <a:r>
              <a:rPr lang="en-US" sz="1900" dirty="0" err="1" smtClean="0"/>
              <a:t>i</a:t>
            </a:r>
            <a:r>
              <a:rPr lang="en-US" sz="1900" dirty="0" smtClean="0"/>
              <a:t>) failure to contribute required time to the partnership, (ii) failure to make distributions, (iii) exclusion from management, (iv) paying excess salaries to the controlling parties, and (v) failing to abide by restrictive covenants or confidentiality agreements.</a:t>
            </a:r>
            <a:endParaRPr lang="en-US" sz="1900" dirty="0"/>
          </a:p>
        </p:txBody>
      </p:sp>
      <p:sp>
        <p:nvSpPr>
          <p:cNvPr id="4" name="Footer Placeholder 3"/>
          <p:cNvSpPr>
            <a:spLocks noGrp="1"/>
          </p:cNvSpPr>
          <p:nvPr>
            <p:ph type="ftr" sz="quarter" idx="11"/>
          </p:nvPr>
        </p:nvSpPr>
        <p:spPr/>
        <p:txBody>
          <a:bodyPr/>
          <a:lstStyle/>
          <a:p>
            <a:r>
              <a:rPr lang="en-US" b="1" dirty="0">
                <a:latin typeface="Andalus" panose="02020603050405020304" pitchFamily="18" charset="-78"/>
                <a:cs typeface="Andalus" panose="02020603050405020304" pitchFamily="18" charset="-78"/>
              </a:rPr>
              <a:t>Lundy Beldecos &amp; Milby</a:t>
            </a:r>
          </a:p>
        </p:txBody>
      </p:sp>
    </p:spTree>
    <p:extLst>
      <p:ext uri="{BB962C8B-B14F-4D97-AF65-F5344CB8AC3E}">
        <p14:creationId xmlns="" xmlns:p14="http://schemas.microsoft.com/office/powerpoint/2010/main" val="41322526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033369"/>
          </a:xfrm>
        </p:spPr>
        <p:txBody>
          <a:bodyPr/>
          <a:lstStyle/>
          <a:p>
            <a:r>
              <a:rPr lang="en-US" dirty="0" smtClean="0"/>
              <a:t>Restrictive Covenants</a:t>
            </a:r>
            <a:endParaRPr lang="en-US" dirty="0"/>
          </a:p>
        </p:txBody>
      </p:sp>
      <p:sp>
        <p:nvSpPr>
          <p:cNvPr id="3" name="Content Placeholder 2"/>
          <p:cNvSpPr>
            <a:spLocks noGrp="1"/>
          </p:cNvSpPr>
          <p:nvPr>
            <p:ph idx="1"/>
          </p:nvPr>
        </p:nvSpPr>
        <p:spPr>
          <a:xfrm>
            <a:off x="628650" y="1398494"/>
            <a:ext cx="7886700" cy="4778469"/>
          </a:xfrm>
        </p:spPr>
        <p:txBody>
          <a:bodyPr>
            <a:normAutofit fontScale="55000" lnSpcReduction="20000"/>
          </a:bodyPr>
          <a:lstStyle/>
          <a:p>
            <a:pPr marL="0" indent="0">
              <a:buNone/>
            </a:pPr>
            <a:r>
              <a:rPr lang="en-US" dirty="0" smtClean="0"/>
              <a:t>Restrictive covenants such as Non-Competition and Non-Solicitation Agreements are powerful tools in Business Divorce Litigation. The typical covenants are:</a:t>
            </a:r>
          </a:p>
          <a:p>
            <a:pPr marL="514350" indent="-514350">
              <a:buAutoNum type="arabicPeriod"/>
            </a:pPr>
            <a:r>
              <a:rPr lang="en-US" dirty="0" smtClean="0"/>
              <a:t>Non-Competition: a covenant that restricts a shareholder, member, partner, or employee from competing with the company within a designated geographical region and for a specified time frame, and </a:t>
            </a:r>
          </a:p>
          <a:p>
            <a:pPr marL="514350" indent="-514350">
              <a:buAutoNum type="arabicPeriod"/>
            </a:pPr>
            <a:r>
              <a:rPr lang="en-US" dirty="0" smtClean="0"/>
              <a:t>Non-Solicitation: a non-solicitation covenant might preclude a party from soliciting customers, employees, vendors, or any combination thereof. </a:t>
            </a:r>
          </a:p>
          <a:p>
            <a:pPr marL="0" indent="0">
              <a:buNone/>
            </a:pPr>
            <a:r>
              <a:rPr lang="en-US" dirty="0" smtClean="0"/>
              <a:t>The covenants may be found in the shareholder, operating or partnership agreement, or they may be found in ancillary employment contracts</a:t>
            </a:r>
            <a:r>
              <a:rPr lang="en-US" dirty="0"/>
              <a:t>. It is important to define the nature of the business from which the party to the covenant is precluded from </a:t>
            </a:r>
            <a:r>
              <a:rPr lang="en-US" dirty="0" smtClean="0"/>
              <a:t>engaging. </a:t>
            </a:r>
          </a:p>
          <a:p>
            <a:pPr marL="0" indent="0">
              <a:buNone/>
            </a:pPr>
            <a:r>
              <a:rPr lang="en-US" dirty="0" smtClean="0"/>
              <a:t>Disgruntled business owners who believe themselves to be responsible for the success of the business, or believe that the clients or employees are loyal to them, often leave and set up a competing business. The existence of Restrictive Covenants can force an owner to obtain an involuntary or judicial dissolution in order to terminate the covenants before setting off on their own. In most states, restrictive covenants are enforceable but are strictly construed and must be carefully drafted to be enforced as written. California is perhaps the most restrictive state, prohibiting restrictive covenants as a restraint of trade except in certain narrowly defined circumstances. </a:t>
            </a:r>
            <a:r>
              <a:rPr lang="en-US" u="sng" dirty="0"/>
              <a:t>See</a:t>
            </a:r>
            <a:r>
              <a:rPr lang="en-US" dirty="0"/>
              <a:t> </a:t>
            </a:r>
            <a:r>
              <a:rPr lang="en-US" dirty="0" smtClean="0"/>
              <a:t>Cal</a:t>
            </a:r>
            <a:r>
              <a:rPr lang="en-US" dirty="0"/>
              <a:t>. Bus. &amp; Prof. Code § 16600 </a:t>
            </a:r>
            <a:r>
              <a:rPr lang="en-US" i="1" dirty="0" smtClean="0"/>
              <a:t>et seq.</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b="1" dirty="0">
                <a:latin typeface="Andalus" panose="02020603050405020304" pitchFamily="18" charset="-78"/>
                <a:cs typeface="Andalus" panose="02020603050405020304" pitchFamily="18" charset="-78"/>
              </a:rPr>
              <a:t>Lundy Beldecos &amp; Milby</a:t>
            </a:r>
          </a:p>
        </p:txBody>
      </p:sp>
    </p:spTree>
    <p:extLst>
      <p:ext uri="{BB962C8B-B14F-4D97-AF65-F5344CB8AC3E}">
        <p14:creationId xmlns="" xmlns:p14="http://schemas.microsoft.com/office/powerpoint/2010/main" val="7715960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840258"/>
          </a:xfrm>
        </p:spPr>
        <p:txBody>
          <a:bodyPr>
            <a:normAutofit/>
          </a:bodyPr>
          <a:lstStyle/>
          <a:p>
            <a:r>
              <a:rPr lang="en-US" dirty="0" smtClean="0"/>
              <a:t>Fiduciary Duties</a:t>
            </a:r>
            <a:endParaRPr lang="en-US" dirty="0"/>
          </a:p>
        </p:txBody>
      </p:sp>
      <p:sp>
        <p:nvSpPr>
          <p:cNvPr id="3" name="Content Placeholder 2"/>
          <p:cNvSpPr>
            <a:spLocks noGrp="1"/>
          </p:cNvSpPr>
          <p:nvPr>
            <p:ph idx="1"/>
          </p:nvPr>
        </p:nvSpPr>
        <p:spPr>
          <a:xfrm>
            <a:off x="628650" y="1345722"/>
            <a:ext cx="7886700" cy="4696305"/>
          </a:xfrm>
        </p:spPr>
        <p:txBody>
          <a:bodyPr>
            <a:normAutofit fontScale="92500" lnSpcReduction="20000"/>
          </a:bodyPr>
          <a:lstStyle/>
          <a:p>
            <a:pPr marL="0" indent="0">
              <a:buNone/>
            </a:pPr>
            <a:r>
              <a:rPr lang="en-US" sz="2000" dirty="0" smtClean="0"/>
              <a:t>Justice (then Judge) Benjamin Cardozo is widely cited for his description of fiduciary duties in </a:t>
            </a:r>
            <a:r>
              <a:rPr lang="en-US" sz="2000" u="sng" dirty="0" err="1" smtClean="0"/>
              <a:t>Meinhard</a:t>
            </a:r>
            <a:r>
              <a:rPr lang="en-US" sz="2000" u="sng" dirty="0"/>
              <a:t> </a:t>
            </a:r>
            <a:r>
              <a:rPr lang="en-US" sz="2000" u="sng" dirty="0" smtClean="0"/>
              <a:t>v. Salmon</a:t>
            </a:r>
            <a:r>
              <a:rPr lang="en-US" sz="2000" dirty="0" smtClean="0"/>
              <a:t>. There, Salmon failed to inform his partner </a:t>
            </a:r>
            <a:r>
              <a:rPr lang="en-US" sz="2000" dirty="0" err="1" smtClean="0"/>
              <a:t>Meinhard</a:t>
            </a:r>
            <a:r>
              <a:rPr lang="en-US" sz="2000" dirty="0" smtClean="0"/>
              <a:t> about a profitable opportunity offered by a 3d party and took the opportunity for himself. Justice Cardozo found that Salmon breached the duty to inform and the duty of loyalty. Justice Cardozo explained:</a:t>
            </a:r>
          </a:p>
          <a:p>
            <a:pPr marL="457200" lvl="1" indent="0">
              <a:buNone/>
            </a:pPr>
            <a:r>
              <a:rPr lang="en-US" sz="2000" b="1" dirty="0" smtClean="0"/>
              <a:t>“A </a:t>
            </a:r>
            <a:r>
              <a:rPr lang="en-US" sz="2000" b="1" dirty="0"/>
              <a:t>trustee is held to something stricter than the morals of the market place. Not honesty alone, but the punctilio of an honor the most sensitive, is then the standard of behavior… the level of conduct for fiduciaries [has] been kept at a level higher than that trodden by the crowd</a:t>
            </a:r>
            <a:r>
              <a:rPr lang="en-US" sz="2000" b="1" dirty="0" smtClean="0"/>
              <a:t>.”</a:t>
            </a:r>
          </a:p>
          <a:p>
            <a:pPr marL="0" indent="0">
              <a:buNone/>
            </a:pPr>
            <a:r>
              <a:rPr lang="en-US" sz="2000" u="sng" dirty="0" err="1" smtClean="0"/>
              <a:t>Meinhard</a:t>
            </a:r>
            <a:r>
              <a:rPr lang="en-US" sz="2000" u="sng" dirty="0" smtClean="0"/>
              <a:t> v. Salmon</a:t>
            </a:r>
            <a:r>
              <a:rPr lang="en-US" sz="2000" dirty="0" smtClean="0"/>
              <a:t>, </a:t>
            </a:r>
            <a:r>
              <a:rPr lang="en-US" sz="2000" dirty="0"/>
              <a:t>164 N.E. 545 (N.Y. 1928</a:t>
            </a:r>
            <a:r>
              <a:rPr lang="en-US" sz="2000" dirty="0" smtClean="0"/>
              <a:t>)</a:t>
            </a:r>
          </a:p>
          <a:p>
            <a:pPr marL="0" indent="0">
              <a:buNone/>
            </a:pPr>
            <a:endParaRPr lang="en-US" sz="2000" dirty="0" smtClean="0"/>
          </a:p>
          <a:p>
            <a:pPr marL="457200" lvl="1" indent="0">
              <a:buNone/>
            </a:pPr>
            <a:r>
              <a:rPr lang="en-US" sz="2000" dirty="0" smtClean="0"/>
              <a:t>“At the core of the fiduciary duty is the notion of loyalty – the equitable requirement that, with respect to the property subject to the duty, a fiduciary must always act in a good faith effort to advance the interests of his beneficiary”</a:t>
            </a:r>
          </a:p>
          <a:p>
            <a:pPr marL="0" indent="0">
              <a:buNone/>
            </a:pPr>
            <a:r>
              <a:rPr lang="en-US" sz="2000" u="sng" dirty="0" err="1" smtClean="0"/>
              <a:t>Dweck</a:t>
            </a:r>
            <a:r>
              <a:rPr lang="en-US" sz="2000" u="sng" dirty="0" smtClean="0"/>
              <a:t> v. Nasser</a:t>
            </a:r>
            <a:r>
              <a:rPr lang="en-US" sz="2000" dirty="0" smtClean="0"/>
              <a:t>, 2012 WL 161590 (Del. Ch.)</a:t>
            </a:r>
            <a:endParaRPr lang="en-US" sz="2000" u="sng" dirty="0"/>
          </a:p>
        </p:txBody>
      </p:sp>
      <p:sp>
        <p:nvSpPr>
          <p:cNvPr id="4" name="Footer Placeholder 3"/>
          <p:cNvSpPr>
            <a:spLocks noGrp="1"/>
          </p:cNvSpPr>
          <p:nvPr>
            <p:ph type="ftr" sz="quarter" idx="11"/>
          </p:nvPr>
        </p:nvSpPr>
        <p:spPr/>
        <p:txBody>
          <a:bodyPr/>
          <a:lstStyle/>
          <a:p>
            <a:r>
              <a:rPr lang="en-US" b="1" dirty="0">
                <a:latin typeface="Andalus" panose="02020603050405020304" pitchFamily="18" charset="-78"/>
                <a:cs typeface="Andalus" panose="02020603050405020304" pitchFamily="18" charset="-78"/>
              </a:rPr>
              <a:t>Lundy Beldecos &amp; Milby</a:t>
            </a:r>
          </a:p>
        </p:txBody>
      </p:sp>
    </p:spTree>
    <p:extLst>
      <p:ext uri="{BB962C8B-B14F-4D97-AF65-F5344CB8AC3E}">
        <p14:creationId xmlns="" xmlns:p14="http://schemas.microsoft.com/office/powerpoint/2010/main" val="33059507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smtClean="0"/>
              <a:t>Fiduciary Duties </a:t>
            </a:r>
            <a:br>
              <a:rPr lang="en-US" dirty="0" smtClean="0"/>
            </a:br>
            <a:r>
              <a:rPr lang="en-US" dirty="0"/>
              <a:t>	</a:t>
            </a:r>
            <a:r>
              <a:rPr lang="en-US" dirty="0" smtClean="0"/>
              <a:t>- Usurpation </a:t>
            </a:r>
            <a:r>
              <a:rPr lang="en-US" dirty="0"/>
              <a:t>of Corporate </a:t>
            </a:r>
            <a:r>
              <a:rPr lang="en-US" dirty="0" smtClean="0"/>
              <a:t>Opportunity</a:t>
            </a:r>
            <a:endParaRPr lang="en-US" dirty="0"/>
          </a:p>
        </p:txBody>
      </p:sp>
      <p:sp>
        <p:nvSpPr>
          <p:cNvPr id="3" name="Content Placeholder 2"/>
          <p:cNvSpPr>
            <a:spLocks noGrp="1"/>
          </p:cNvSpPr>
          <p:nvPr>
            <p:ph idx="1"/>
          </p:nvPr>
        </p:nvSpPr>
        <p:spPr>
          <a:xfrm>
            <a:off x="457200" y="1981200"/>
            <a:ext cx="8229600" cy="3992563"/>
          </a:xfrm>
        </p:spPr>
        <p:txBody>
          <a:bodyPr>
            <a:noAutofit/>
          </a:bodyPr>
          <a:lstStyle/>
          <a:p>
            <a:pPr marL="0" indent="0">
              <a:buNone/>
            </a:pPr>
            <a:r>
              <a:rPr lang="en-US" sz="2100" dirty="0" smtClean="0"/>
              <a:t>The doctrine of corporate opportunity is one aspect of the fiduciary duties owed by a corporate officer or director to the entity. </a:t>
            </a:r>
          </a:p>
          <a:p>
            <a:pPr marL="0" indent="0">
              <a:buNone/>
            </a:pPr>
            <a:r>
              <a:rPr lang="en-US" sz="2100" dirty="0" smtClean="0"/>
              <a:t>A corporate officer or director </a:t>
            </a:r>
            <a:r>
              <a:rPr lang="en-US" sz="2100" u="sng" dirty="0" smtClean="0"/>
              <a:t>may not </a:t>
            </a:r>
            <a:r>
              <a:rPr lang="en-US" sz="2100" dirty="0" smtClean="0"/>
              <a:t>take a business opportunity for his or her self if: </a:t>
            </a:r>
          </a:p>
          <a:p>
            <a:pPr marL="514350" indent="-514350">
              <a:buAutoNum type="arabicParenBoth"/>
            </a:pPr>
            <a:r>
              <a:rPr lang="en-US" sz="2100" dirty="0" smtClean="0"/>
              <a:t>the corporation is financially able to exploit the opportunity, </a:t>
            </a:r>
          </a:p>
          <a:p>
            <a:pPr marL="514350" indent="-514350">
              <a:buAutoNum type="arabicParenBoth"/>
            </a:pPr>
            <a:r>
              <a:rPr lang="en-US" sz="2100" dirty="0" smtClean="0"/>
              <a:t>the opportunity is within the corporation’s line of business; </a:t>
            </a:r>
          </a:p>
          <a:p>
            <a:pPr marL="514350" indent="-514350">
              <a:buAutoNum type="arabicParenBoth"/>
            </a:pPr>
            <a:r>
              <a:rPr lang="en-US" sz="2100" dirty="0" smtClean="0"/>
              <a:t>the corporation has an interest or expectancy in the opportunity; and </a:t>
            </a:r>
          </a:p>
          <a:p>
            <a:pPr marL="0" indent="0">
              <a:buNone/>
            </a:pPr>
            <a:r>
              <a:rPr lang="en-US" sz="2100" dirty="0" smtClean="0"/>
              <a:t>(4) </a:t>
            </a:r>
            <a:r>
              <a:rPr lang="en-US" sz="2100" dirty="0" smtClean="0"/>
              <a:t> </a:t>
            </a:r>
            <a:r>
              <a:rPr lang="en-US" sz="2100" dirty="0" smtClean="0"/>
              <a:t>  by taking the opportunity for his own, the corporate fiduciary will thereby be placed in a position </a:t>
            </a:r>
            <a:r>
              <a:rPr lang="en-US" sz="2100" dirty="0" err="1" smtClean="0"/>
              <a:t>inimicable</a:t>
            </a:r>
            <a:r>
              <a:rPr lang="en-US" sz="2100" dirty="0" smtClean="0"/>
              <a:t> to his duties</a:t>
            </a:r>
            <a:r>
              <a:rPr lang="en-US" sz="2100" dirty="0" smtClean="0"/>
              <a:t> </a:t>
            </a:r>
            <a:r>
              <a:rPr lang="en-US" sz="2100" dirty="0" smtClean="0"/>
              <a:t>to the corporation.</a:t>
            </a:r>
            <a:r>
              <a:rPr lang="en-US" sz="2100" dirty="0"/>
              <a:t/>
            </a:r>
            <a:br>
              <a:rPr lang="en-US" sz="2100" dirty="0"/>
            </a:br>
            <a:r>
              <a:rPr lang="en-US" sz="2100" dirty="0"/>
              <a:t/>
            </a:r>
            <a:br>
              <a:rPr lang="en-US" sz="2100" dirty="0"/>
            </a:br>
            <a:r>
              <a:rPr lang="en-US" sz="2100" u="sng" dirty="0"/>
              <a:t>Broz v. Cellular Info. Sys., Inc.</a:t>
            </a:r>
            <a:r>
              <a:rPr lang="en-US" sz="2100" dirty="0"/>
              <a:t>, 673 A.2d 148, 155 (Del. 1996</a:t>
            </a:r>
            <a:r>
              <a:rPr lang="en-US" sz="2100" dirty="0" smtClean="0"/>
              <a:t>) (citing </a:t>
            </a:r>
            <a:r>
              <a:rPr lang="en-US" sz="2100" u="sng" dirty="0" err="1" smtClean="0"/>
              <a:t>Guth</a:t>
            </a:r>
            <a:r>
              <a:rPr lang="en-US" sz="2100" u="sng" dirty="0" smtClean="0"/>
              <a:t> v. Loft</a:t>
            </a:r>
            <a:r>
              <a:rPr lang="en-US" sz="2100" dirty="0" smtClean="0"/>
              <a:t>, 5 A.2d 503, 509 (Del. 1939)).</a:t>
            </a:r>
            <a:endParaRPr lang="en-US" sz="2100" dirty="0"/>
          </a:p>
        </p:txBody>
      </p:sp>
      <p:sp>
        <p:nvSpPr>
          <p:cNvPr id="4" name="Footer Placeholder 3"/>
          <p:cNvSpPr>
            <a:spLocks noGrp="1"/>
          </p:cNvSpPr>
          <p:nvPr>
            <p:ph type="ftr" sz="quarter" idx="11"/>
          </p:nvPr>
        </p:nvSpPr>
        <p:spPr/>
        <p:txBody>
          <a:bodyPr/>
          <a:lstStyle/>
          <a:p>
            <a:r>
              <a:rPr lang="en-US" b="1" dirty="0">
                <a:latin typeface="Andalus" panose="02020603050405020304" pitchFamily="18" charset="-78"/>
                <a:cs typeface="Andalus" panose="02020603050405020304" pitchFamily="18" charset="-78"/>
              </a:rPr>
              <a:t>Lundy Beldecos &amp; Milby</a:t>
            </a:r>
          </a:p>
        </p:txBody>
      </p:sp>
    </p:spTree>
    <p:extLst>
      <p:ext uri="{BB962C8B-B14F-4D97-AF65-F5344CB8AC3E}">
        <p14:creationId xmlns="" xmlns:p14="http://schemas.microsoft.com/office/powerpoint/2010/main" val="2400400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Garamond" pitchFamily="18" charset="0"/>
              </a:rPr>
              <a:t>Signs You </a:t>
            </a:r>
            <a:r>
              <a:rPr lang="en-US" sz="3200" dirty="0">
                <a:latin typeface="Garamond" pitchFamily="18" charset="0"/>
              </a:rPr>
              <a:t>H</a:t>
            </a:r>
            <a:r>
              <a:rPr lang="en-US" sz="3200" dirty="0" smtClean="0">
                <a:latin typeface="Garamond" pitchFamily="18" charset="0"/>
              </a:rPr>
              <a:t>ave a Business </a:t>
            </a:r>
            <a:r>
              <a:rPr lang="en-US" sz="3200" dirty="0">
                <a:latin typeface="Garamond" pitchFamily="18" charset="0"/>
              </a:rPr>
              <a:t>D</a:t>
            </a:r>
            <a:r>
              <a:rPr lang="en-US" sz="3200" dirty="0" smtClean="0">
                <a:latin typeface="Garamond" pitchFamily="18" charset="0"/>
              </a:rPr>
              <a:t>ivorce on Your </a:t>
            </a:r>
            <a:r>
              <a:rPr lang="en-US" sz="3200" dirty="0">
                <a:latin typeface="Garamond" pitchFamily="18" charset="0"/>
              </a:rPr>
              <a:t>H</a:t>
            </a:r>
            <a:r>
              <a:rPr lang="en-US" sz="3200" dirty="0" smtClean="0">
                <a:latin typeface="Garamond" pitchFamily="18" charset="0"/>
              </a:rPr>
              <a:t>ands</a:t>
            </a:r>
            <a:endParaRPr lang="en-US" sz="3200" dirty="0">
              <a:latin typeface="Garamond" pitchFamily="18"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sz="2800" dirty="0" smtClean="0">
                <a:latin typeface="Garamond" pitchFamily="18" charset="0"/>
              </a:rPr>
              <a:t>Definition: The legal separation of business partners in a    </a:t>
            </a:r>
          </a:p>
          <a:p>
            <a:pPr marL="0" indent="0">
              <a:buNone/>
            </a:pPr>
            <a:r>
              <a:rPr lang="en-US" sz="2800" dirty="0">
                <a:latin typeface="Garamond" pitchFamily="18" charset="0"/>
              </a:rPr>
              <a:t> </a:t>
            </a:r>
            <a:r>
              <a:rPr lang="en-US" sz="2800" dirty="0" smtClean="0">
                <a:latin typeface="Garamond" pitchFamily="18" charset="0"/>
              </a:rPr>
              <a:t>   privately held business</a:t>
            </a:r>
          </a:p>
          <a:p>
            <a:r>
              <a:rPr lang="en-US" sz="2800" dirty="0" smtClean="0">
                <a:latin typeface="Garamond" pitchFamily="18" charset="0"/>
              </a:rPr>
              <a:t>Closely held</a:t>
            </a:r>
          </a:p>
          <a:p>
            <a:r>
              <a:rPr lang="en-US" sz="2800" dirty="0" smtClean="0">
                <a:latin typeface="Garamond" pitchFamily="18" charset="0"/>
              </a:rPr>
              <a:t>Few owners</a:t>
            </a:r>
          </a:p>
          <a:p>
            <a:r>
              <a:rPr lang="en-US" sz="2800" dirty="0" smtClean="0">
                <a:latin typeface="Garamond" pitchFamily="18" charset="0"/>
              </a:rPr>
              <a:t>At least one owner no longer wants to work with the other owner(s)</a:t>
            </a:r>
          </a:p>
          <a:p>
            <a:r>
              <a:rPr lang="en-US" sz="2800" dirty="0" smtClean="0">
                <a:latin typeface="Garamond" pitchFamily="18" charset="0"/>
              </a:rPr>
              <a:t>Tends to be acrimonious and/or emotional</a:t>
            </a:r>
          </a:p>
          <a:p>
            <a:pPr lvl="1"/>
            <a:r>
              <a:rPr lang="en-US" sz="2400" dirty="0" smtClean="0">
                <a:latin typeface="Garamond" pitchFamily="18" charset="0"/>
              </a:rPr>
              <a:t>“[T]</a:t>
            </a:r>
            <a:r>
              <a:rPr lang="en-US" sz="2400" dirty="0" err="1" smtClean="0">
                <a:latin typeface="Garamond" pitchFamily="18" charset="0"/>
              </a:rPr>
              <a:t>hese</a:t>
            </a:r>
            <a:r>
              <a:rPr lang="en-US" sz="2400" dirty="0" smtClean="0">
                <a:latin typeface="Garamond" pitchFamily="18" charset="0"/>
              </a:rPr>
              <a:t> two parties ... don't trust each other at all … which … in a business divorce is often the case.” </a:t>
            </a:r>
            <a:r>
              <a:rPr lang="en-US" sz="2400" i="1" dirty="0" smtClean="0">
                <a:latin typeface="Garamond" pitchFamily="18" charset="0"/>
              </a:rPr>
              <a:t>Schwartz v. Chase</a:t>
            </a:r>
            <a:r>
              <a:rPr lang="en-US" sz="2400" dirty="0" smtClean="0">
                <a:latin typeface="Garamond" pitchFamily="18" charset="0"/>
              </a:rPr>
              <a:t>, 2010 WL 2601608, *9 n.77 (Del. Ch.)</a:t>
            </a:r>
          </a:p>
          <a:p>
            <a:r>
              <a:rPr lang="en-US" sz="2800" dirty="0" smtClean="0">
                <a:latin typeface="Garamond" pitchFamily="18" charset="0"/>
              </a:rPr>
              <a:t>May be protracted and expensive given the business’ bottom line</a:t>
            </a:r>
          </a:p>
          <a:p>
            <a:endParaRPr lang="en-US" sz="2800" dirty="0" smtClean="0">
              <a:latin typeface="Garamond" pitchFamily="18" charset="0"/>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smtClean="0"/>
              <a:t>Fiduciary Duties </a:t>
            </a:r>
            <a:br>
              <a:rPr lang="en-US" dirty="0" smtClean="0"/>
            </a:br>
            <a:r>
              <a:rPr lang="en-US" dirty="0" smtClean="0"/>
              <a:t>	- Usurpation of Corporate Opportunity</a:t>
            </a:r>
            <a:endParaRPr lang="en-US" dirty="0"/>
          </a:p>
        </p:txBody>
      </p:sp>
      <p:sp>
        <p:nvSpPr>
          <p:cNvPr id="3" name="Content Placeholder 2"/>
          <p:cNvSpPr>
            <a:spLocks noGrp="1"/>
          </p:cNvSpPr>
          <p:nvPr>
            <p:ph idx="1"/>
          </p:nvPr>
        </p:nvSpPr>
        <p:spPr>
          <a:xfrm>
            <a:off x="457200" y="1981200"/>
            <a:ext cx="8229600" cy="4144963"/>
          </a:xfrm>
        </p:spPr>
        <p:txBody>
          <a:bodyPr>
            <a:normAutofit fontScale="70000" lnSpcReduction="20000"/>
          </a:bodyPr>
          <a:lstStyle/>
          <a:p>
            <a:pPr marL="0" indent="0">
              <a:buNone/>
            </a:pPr>
            <a:r>
              <a:rPr lang="en-US" dirty="0" smtClean="0"/>
              <a:t>Conversely, a “director or officer may take a corporate opportunity if:</a:t>
            </a:r>
          </a:p>
          <a:p>
            <a:pPr marL="0" indent="0">
              <a:buNone/>
            </a:pPr>
            <a:r>
              <a:rPr lang="en-US" dirty="0" smtClean="0"/>
              <a:t>`</a:t>
            </a:r>
            <a:endParaRPr lang="en-US" dirty="0" smtClean="0"/>
          </a:p>
          <a:p>
            <a:pPr marL="514350" indent="-514350">
              <a:buAutoNum type="arabicParenBoth"/>
            </a:pPr>
            <a:r>
              <a:rPr lang="en-US" dirty="0" smtClean="0"/>
              <a:t>t</a:t>
            </a:r>
            <a:r>
              <a:rPr lang="en-US" dirty="0" smtClean="0"/>
              <a:t>he opportunity is presented to the director or officer in his individual and not his corporate capacity; </a:t>
            </a:r>
            <a:endParaRPr lang="en-US" dirty="0" smtClean="0"/>
          </a:p>
          <a:p>
            <a:pPr marL="514350" indent="-514350">
              <a:buAutoNum type="arabicParenBoth"/>
            </a:pPr>
            <a:r>
              <a:rPr lang="en-US" dirty="0" smtClean="0"/>
              <a:t>t</a:t>
            </a:r>
            <a:r>
              <a:rPr lang="en-US" dirty="0" smtClean="0"/>
              <a:t>he opportunity is not essential to the corporation;</a:t>
            </a:r>
            <a:endParaRPr lang="en-US" dirty="0" smtClean="0"/>
          </a:p>
          <a:p>
            <a:pPr marL="514350" indent="-514350">
              <a:buAutoNum type="arabicParenBoth"/>
            </a:pPr>
            <a:r>
              <a:rPr lang="en-US" dirty="0" smtClean="0"/>
              <a:t>t</a:t>
            </a:r>
            <a:r>
              <a:rPr lang="en-US" dirty="0" smtClean="0"/>
              <a:t>he corporation holds no interest or expectancy in the opportunity; and</a:t>
            </a:r>
            <a:endParaRPr lang="en-US" dirty="0" smtClean="0"/>
          </a:p>
          <a:p>
            <a:pPr marL="0" indent="0">
              <a:buNone/>
            </a:pPr>
            <a:r>
              <a:rPr lang="en-US" dirty="0" smtClean="0"/>
              <a:t>(4)    t</a:t>
            </a:r>
            <a:r>
              <a:rPr lang="en-US" dirty="0" smtClean="0"/>
              <a:t>he director or officer has not wrongfully employed the resources of the corporation in pursuing or exploiting the opportunity.</a:t>
            </a:r>
            <a:r>
              <a:rPr lang="en-US" dirty="0" smtClean="0"/>
              <a:t/>
            </a:r>
            <a:br>
              <a:rPr lang="en-US" dirty="0" smtClean="0"/>
            </a:br>
            <a:r>
              <a:rPr lang="en-US" dirty="0" smtClean="0"/>
              <a:t/>
            </a:r>
            <a:br>
              <a:rPr lang="en-US" dirty="0" smtClean="0"/>
            </a:br>
            <a:r>
              <a:rPr lang="en-US" u="sng" dirty="0" smtClean="0"/>
              <a:t>Broz v. Cellular Info. Sys., Inc.</a:t>
            </a:r>
            <a:r>
              <a:rPr lang="en-US" dirty="0" smtClean="0"/>
              <a:t>, 673 A.2d 148, 155 (Del. 1996) (citing </a:t>
            </a:r>
            <a:r>
              <a:rPr lang="en-US" u="sng" dirty="0" err="1" smtClean="0"/>
              <a:t>Guth</a:t>
            </a:r>
            <a:r>
              <a:rPr lang="en-US" u="sng" dirty="0" smtClean="0"/>
              <a:t> v. Loft</a:t>
            </a:r>
            <a:r>
              <a:rPr lang="en-US" dirty="0" smtClean="0"/>
              <a:t>, 5 A.2d 503, 509 (Del. 1939)).</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54074"/>
          </a:xfrm>
        </p:spPr>
        <p:txBody>
          <a:bodyPr>
            <a:normAutofit fontScale="90000"/>
          </a:bodyPr>
          <a:lstStyle/>
          <a:p>
            <a:r>
              <a:rPr lang="en-US" dirty="0" smtClean="0"/>
              <a:t>Fiduciary Duties </a:t>
            </a:r>
            <a:br>
              <a:rPr lang="en-US" dirty="0" smtClean="0"/>
            </a:br>
            <a:r>
              <a:rPr lang="en-US" dirty="0"/>
              <a:t>	</a:t>
            </a:r>
            <a:r>
              <a:rPr lang="en-US" dirty="0" smtClean="0"/>
              <a:t>- Minority </a:t>
            </a:r>
            <a:r>
              <a:rPr lang="en-US" dirty="0"/>
              <a:t>O</a:t>
            </a:r>
            <a:r>
              <a:rPr lang="en-US" dirty="0" smtClean="0"/>
              <a:t>ppression </a:t>
            </a:r>
            <a:endParaRPr lang="en-US" dirty="0"/>
          </a:p>
        </p:txBody>
      </p:sp>
      <p:sp>
        <p:nvSpPr>
          <p:cNvPr id="3" name="Content Placeholder 2"/>
          <p:cNvSpPr>
            <a:spLocks noGrp="1"/>
          </p:cNvSpPr>
          <p:nvPr>
            <p:ph idx="1"/>
          </p:nvPr>
        </p:nvSpPr>
        <p:spPr>
          <a:xfrm>
            <a:off x="609600" y="1447800"/>
            <a:ext cx="7886700" cy="4486186"/>
          </a:xfrm>
        </p:spPr>
        <p:txBody>
          <a:bodyPr>
            <a:noAutofit/>
          </a:bodyPr>
          <a:lstStyle/>
          <a:p>
            <a:pPr marL="0" indent="0">
              <a:buNone/>
            </a:pPr>
            <a:r>
              <a:rPr lang="en-US" sz="1600" dirty="0" smtClean="0"/>
              <a:t>Many states specifically recognize a cause of action for minority oppression.</a:t>
            </a:r>
          </a:p>
          <a:p>
            <a:r>
              <a:rPr lang="en-US" sz="1600" dirty="0" smtClean="0"/>
              <a:t>Under Pennsylvania law “majority </a:t>
            </a:r>
            <a:r>
              <a:rPr lang="en-US" sz="1600" dirty="0"/>
              <a:t>shareholders have a duty not to use their power in such a way to exclude minority shareholders from their proper share of benefits accruing from the </a:t>
            </a:r>
            <a:r>
              <a:rPr lang="en-US" sz="1600" dirty="0" smtClean="0"/>
              <a:t>enterprise”. They may “act </a:t>
            </a:r>
            <a:r>
              <a:rPr lang="en-US" sz="1600" dirty="0"/>
              <a:t>in their own interest, but when they do act in their own interest, it must also be in the best interest of all shareholders and the corporation.” </a:t>
            </a:r>
            <a:r>
              <a:rPr lang="en-US" sz="1600" dirty="0" smtClean="0"/>
              <a:t>[A]n </a:t>
            </a:r>
            <a:r>
              <a:rPr lang="en-US" sz="1600" dirty="0"/>
              <a:t>attempt by a group of majority shareholders to “freeze out” minority shareholders for the purpose of continuing the enterprise for the benefit of the majority shareholders constitutes a breach of the majority shareholders' fiduciary duty to the minority shareholders. </a:t>
            </a:r>
            <a:r>
              <a:rPr lang="en-US" sz="1600" dirty="0" smtClean="0"/>
              <a:t/>
            </a:r>
            <a:br>
              <a:rPr lang="en-US" sz="1600" dirty="0" smtClean="0"/>
            </a:br>
            <a:r>
              <a:rPr lang="en-US" sz="1600" u="sng" dirty="0" err="1" smtClean="0"/>
              <a:t>Viener</a:t>
            </a:r>
            <a:r>
              <a:rPr lang="en-US" sz="1600" u="sng" dirty="0" smtClean="0"/>
              <a:t> </a:t>
            </a:r>
            <a:r>
              <a:rPr lang="en-US" sz="1600" u="sng" dirty="0"/>
              <a:t>v. Jacobs</a:t>
            </a:r>
            <a:r>
              <a:rPr lang="en-US" sz="1600" dirty="0" smtClean="0"/>
              <a:t>, </a:t>
            </a:r>
            <a:r>
              <a:rPr lang="en-US" sz="1600" dirty="0"/>
              <a:t>834 A.2d 546, 556 </a:t>
            </a:r>
            <a:r>
              <a:rPr lang="en-US" sz="1600" dirty="0" smtClean="0"/>
              <a:t>(Pa. Super. 2003)</a:t>
            </a:r>
          </a:p>
          <a:p>
            <a:endParaRPr lang="en-US" sz="1600" dirty="0"/>
          </a:p>
          <a:p>
            <a:r>
              <a:rPr lang="en-US" sz="1600" dirty="0"/>
              <a:t>Where a majority shareholder stands to benefit from his decisions as a controlling stockholder, the law requires that the majority's action be “intrinsically fair” to the minority interest. </a:t>
            </a:r>
            <a:r>
              <a:rPr lang="en-US" sz="1600" dirty="0" smtClean="0"/>
              <a:t>A </a:t>
            </a:r>
            <a:r>
              <a:rPr lang="en-US" sz="1600" dirty="0"/>
              <a:t>policy of corporate governance which has as its objective the denial of benefits to the minority interest runs afoul of this fairness </a:t>
            </a:r>
            <a:r>
              <a:rPr lang="en-US" sz="1600" dirty="0" smtClean="0"/>
              <a:t>standard . . . .</a:t>
            </a:r>
            <a:r>
              <a:rPr lang="en-US" sz="1600" dirty="0"/>
              <a:t/>
            </a:r>
            <a:br>
              <a:rPr lang="en-US" sz="1600" dirty="0"/>
            </a:br>
            <a:r>
              <a:rPr lang="en-US" sz="1600" u="sng" dirty="0"/>
              <a:t>Orchard v. </a:t>
            </a:r>
            <a:r>
              <a:rPr lang="en-US" sz="1600" u="sng" dirty="0" err="1"/>
              <a:t>Covelli</a:t>
            </a:r>
            <a:r>
              <a:rPr lang="en-US" sz="1600" dirty="0"/>
              <a:t>, 590 F. Supp. 1548, 1556 (W.D. Pa. 1984</a:t>
            </a:r>
            <a:r>
              <a:rPr lang="en-US" sz="1600" dirty="0" smtClean="0"/>
              <a:t>)</a:t>
            </a:r>
          </a:p>
          <a:p>
            <a:pPr marL="0" indent="0">
              <a:buNone/>
            </a:pPr>
            <a:endParaRPr lang="en-US" sz="1600" dirty="0" smtClean="0"/>
          </a:p>
          <a:p>
            <a:pPr marL="0" indent="0">
              <a:buNone/>
            </a:pPr>
            <a:r>
              <a:rPr lang="en-US" sz="1600" dirty="0" smtClean="0"/>
              <a:t>This cause of action makes it much easier for a minority interest to challenge certain actions such as a reverse stock split or squeeze out merger when the objective is to cash out a minority interest.</a:t>
            </a:r>
            <a:endParaRPr lang="en-US" sz="1600" dirty="0"/>
          </a:p>
        </p:txBody>
      </p:sp>
      <p:sp>
        <p:nvSpPr>
          <p:cNvPr id="4" name="Footer Placeholder 3"/>
          <p:cNvSpPr>
            <a:spLocks noGrp="1"/>
          </p:cNvSpPr>
          <p:nvPr>
            <p:ph type="ftr" sz="quarter" idx="11"/>
          </p:nvPr>
        </p:nvSpPr>
        <p:spPr/>
        <p:txBody>
          <a:bodyPr/>
          <a:lstStyle/>
          <a:p>
            <a:r>
              <a:rPr lang="en-US" b="1" dirty="0">
                <a:latin typeface="Andalus" panose="02020603050405020304" pitchFamily="18" charset="-78"/>
                <a:cs typeface="Andalus" panose="02020603050405020304" pitchFamily="18" charset="-78"/>
              </a:rPr>
              <a:t>Lundy Beldecos &amp; Milby</a:t>
            </a:r>
          </a:p>
        </p:txBody>
      </p:sp>
    </p:spTree>
    <p:extLst>
      <p:ext uri="{BB962C8B-B14F-4D97-AF65-F5344CB8AC3E}">
        <p14:creationId xmlns="" xmlns:p14="http://schemas.microsoft.com/office/powerpoint/2010/main" val="28364912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 and Records</a:t>
            </a:r>
            <a:endParaRPr lang="en-US" dirty="0"/>
          </a:p>
        </p:txBody>
      </p:sp>
      <p:sp>
        <p:nvSpPr>
          <p:cNvPr id="3" name="Content Placeholder 2"/>
          <p:cNvSpPr>
            <a:spLocks noGrp="1"/>
          </p:cNvSpPr>
          <p:nvPr>
            <p:ph idx="1"/>
          </p:nvPr>
        </p:nvSpPr>
        <p:spPr>
          <a:xfrm>
            <a:off x="628650" y="1416677"/>
            <a:ext cx="7886700" cy="4760287"/>
          </a:xfrm>
        </p:spPr>
        <p:txBody>
          <a:bodyPr>
            <a:normAutofit fontScale="62500" lnSpcReduction="20000"/>
          </a:bodyPr>
          <a:lstStyle/>
          <a:p>
            <a:pPr marL="0" indent="0">
              <a:buNone/>
            </a:pPr>
            <a:r>
              <a:rPr lang="en-US" dirty="0"/>
              <a:t>Any stockholder, in person or by attorney or other agent, </a:t>
            </a:r>
            <a:r>
              <a:rPr lang="en-US" dirty="0" smtClean="0"/>
              <a:t>shall have the right: </a:t>
            </a:r>
          </a:p>
          <a:p>
            <a:pPr marL="514350" indent="-514350">
              <a:buAutoNum type="arabicPeriod"/>
            </a:pPr>
            <a:r>
              <a:rPr lang="en-US" dirty="0" smtClean="0"/>
              <a:t>upon </a:t>
            </a:r>
            <a:r>
              <a:rPr lang="en-US" dirty="0"/>
              <a:t>written demand under </a:t>
            </a:r>
            <a:r>
              <a:rPr lang="en-US" dirty="0" smtClean="0"/>
              <a:t>oath,</a:t>
            </a:r>
          </a:p>
          <a:p>
            <a:pPr marL="514350" indent="-514350">
              <a:buAutoNum type="arabicPeriod"/>
            </a:pPr>
            <a:r>
              <a:rPr lang="en-US" dirty="0" smtClean="0"/>
              <a:t>stating </a:t>
            </a:r>
            <a:r>
              <a:rPr lang="en-US" dirty="0"/>
              <a:t>the purpose thereof, </a:t>
            </a:r>
            <a:endParaRPr lang="en-US" dirty="0" smtClean="0"/>
          </a:p>
          <a:p>
            <a:pPr marL="514350" indent="-514350">
              <a:buAutoNum type="arabicPeriod"/>
            </a:pPr>
            <a:r>
              <a:rPr lang="en-US" dirty="0" smtClean="0"/>
              <a:t>during </a:t>
            </a:r>
            <a:r>
              <a:rPr lang="en-US" dirty="0"/>
              <a:t>the </a:t>
            </a:r>
            <a:r>
              <a:rPr lang="en-US" dirty="0" smtClean="0"/>
              <a:t>business’ usual hours</a:t>
            </a:r>
          </a:p>
          <a:p>
            <a:pPr marL="514350" indent="-514350">
              <a:buAutoNum type="arabicPeriod"/>
            </a:pPr>
            <a:r>
              <a:rPr lang="en-US" dirty="0" smtClean="0"/>
              <a:t>for any proper purpose (reasonably related to the stockholder’s interest as such)</a:t>
            </a:r>
          </a:p>
          <a:p>
            <a:pPr marL="514350" indent="-514350">
              <a:buAutoNum type="arabicPeriod"/>
            </a:pPr>
            <a:r>
              <a:rPr lang="en-US" dirty="0" smtClean="0"/>
              <a:t>to </a:t>
            </a:r>
            <a:r>
              <a:rPr lang="en-US" dirty="0"/>
              <a:t>inspect </a:t>
            </a:r>
            <a:r>
              <a:rPr lang="en-US" dirty="0" smtClean="0"/>
              <a:t>and </a:t>
            </a:r>
            <a:r>
              <a:rPr lang="en-US" dirty="0"/>
              <a:t>to make copies and extracts from</a:t>
            </a:r>
            <a:r>
              <a:rPr lang="en-US" dirty="0" smtClean="0"/>
              <a:t>:</a:t>
            </a:r>
          </a:p>
          <a:p>
            <a:pPr marL="914400" lvl="1" indent="-457200">
              <a:buAutoNum type="alphaLcPeriod"/>
            </a:pPr>
            <a:r>
              <a:rPr lang="en-US" dirty="0" smtClean="0"/>
              <a:t>The </a:t>
            </a:r>
            <a:r>
              <a:rPr lang="en-US" dirty="0"/>
              <a:t>corporation's stock ledger, </a:t>
            </a:r>
            <a:endParaRPr lang="en-US" dirty="0" smtClean="0"/>
          </a:p>
          <a:p>
            <a:pPr marL="914400" lvl="1" indent="-457200">
              <a:buAutoNum type="alphaLcPeriod"/>
            </a:pPr>
            <a:r>
              <a:rPr lang="en-US" dirty="0" smtClean="0"/>
              <a:t>a </a:t>
            </a:r>
            <a:r>
              <a:rPr lang="en-US" dirty="0"/>
              <a:t>list of its stockholders, and </a:t>
            </a:r>
            <a:endParaRPr lang="en-US" dirty="0" smtClean="0"/>
          </a:p>
          <a:p>
            <a:pPr marL="914400" lvl="1" indent="-457200">
              <a:buAutoNum type="alphaLcPeriod"/>
            </a:pPr>
            <a:r>
              <a:rPr lang="en-US" dirty="0" smtClean="0"/>
              <a:t>its </a:t>
            </a:r>
            <a:r>
              <a:rPr lang="en-US" dirty="0"/>
              <a:t>other books and records</a:t>
            </a:r>
          </a:p>
          <a:p>
            <a:pPr marL="0" indent="0">
              <a:buNone/>
            </a:pPr>
            <a:r>
              <a:rPr lang="en-US" dirty="0" smtClean="0"/>
              <a:t>If the company refuses to permit the inspection or does not respond to the demand within 5 business days after the demand, the stockholder may apply to the Court of Chancery for an Order to compel the inspection.</a:t>
            </a:r>
          </a:p>
          <a:p>
            <a:pPr marL="0" indent="0">
              <a:buNone/>
            </a:pPr>
            <a:r>
              <a:rPr lang="en-US" dirty="0" smtClean="0"/>
              <a:t>See Del</a:t>
            </a:r>
            <a:r>
              <a:rPr lang="en-US" dirty="0"/>
              <a:t>. Code Ann. tit. 8, § </a:t>
            </a:r>
            <a:r>
              <a:rPr lang="en-US" dirty="0" smtClean="0"/>
              <a:t>220. </a:t>
            </a:r>
          </a:p>
          <a:p>
            <a:pPr marL="0" indent="0">
              <a:buNone/>
            </a:pPr>
            <a:endParaRPr lang="en-US" dirty="0"/>
          </a:p>
        </p:txBody>
      </p:sp>
      <p:sp>
        <p:nvSpPr>
          <p:cNvPr id="4" name="Footer Placeholder 3"/>
          <p:cNvSpPr>
            <a:spLocks noGrp="1"/>
          </p:cNvSpPr>
          <p:nvPr>
            <p:ph type="ftr" sz="quarter" idx="11"/>
          </p:nvPr>
        </p:nvSpPr>
        <p:spPr/>
        <p:txBody>
          <a:bodyPr/>
          <a:lstStyle/>
          <a:p>
            <a:r>
              <a:rPr lang="en-US" b="1" dirty="0">
                <a:latin typeface="Andalus" panose="02020603050405020304" pitchFamily="18" charset="-78"/>
                <a:cs typeface="Andalus" panose="02020603050405020304" pitchFamily="18" charset="-78"/>
              </a:rPr>
              <a:t>Lundy Beldecos &amp; Milby</a:t>
            </a:r>
          </a:p>
        </p:txBody>
      </p:sp>
    </p:spTree>
    <p:extLst>
      <p:ext uri="{BB962C8B-B14F-4D97-AF65-F5344CB8AC3E}">
        <p14:creationId xmlns="" xmlns:p14="http://schemas.microsoft.com/office/powerpoint/2010/main" val="21927896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27465"/>
          </a:xfrm>
        </p:spPr>
        <p:txBody>
          <a:bodyPr>
            <a:normAutofit fontScale="90000"/>
          </a:bodyPr>
          <a:lstStyle/>
          <a:p>
            <a:r>
              <a:rPr lang="en-US" dirty="0" smtClean="0"/>
              <a:t>Trade Secrets and Confidentiality</a:t>
            </a:r>
            <a:endParaRPr lang="en-US" dirty="0"/>
          </a:p>
        </p:txBody>
      </p:sp>
      <p:sp>
        <p:nvSpPr>
          <p:cNvPr id="3" name="Content Placeholder 2"/>
          <p:cNvSpPr>
            <a:spLocks noGrp="1"/>
          </p:cNvSpPr>
          <p:nvPr>
            <p:ph idx="1"/>
          </p:nvPr>
        </p:nvSpPr>
        <p:spPr>
          <a:xfrm>
            <a:off x="628650" y="1371600"/>
            <a:ext cx="7886700" cy="4805364"/>
          </a:xfrm>
        </p:spPr>
        <p:txBody>
          <a:bodyPr>
            <a:normAutofit fontScale="62500" lnSpcReduction="20000"/>
          </a:bodyPr>
          <a:lstStyle/>
          <a:p>
            <a:r>
              <a:rPr lang="en-US" sz="2900" dirty="0" smtClean="0">
                <a:cs typeface="Times New Roman" panose="02020603050405020304" pitchFamily="18" charset="0"/>
              </a:rPr>
              <a:t>Trade Secret and Confidentiality claims are often directed at preventing a director, officer, owner, or employee from using company secrets to compete unfairly with its current or former company.</a:t>
            </a:r>
          </a:p>
          <a:p>
            <a:r>
              <a:rPr lang="en-US" sz="2900" dirty="0" smtClean="0">
                <a:cs typeface="Times New Roman" panose="02020603050405020304" pitchFamily="18" charset="0"/>
              </a:rPr>
              <a:t>Trade Secret claims are usually statutory whereas Confidentiality claims are usually contract based. Confidentiality claims can, however, fall under a fiduciary duty claim.</a:t>
            </a:r>
          </a:p>
          <a:p>
            <a:r>
              <a:rPr lang="en-US" sz="2900" dirty="0" smtClean="0">
                <a:cs typeface="Times New Roman" panose="02020603050405020304" pitchFamily="18" charset="0"/>
              </a:rPr>
              <a:t>Almost all of the states and territories have adopted the Uniform Trade Secrets Act with few if any modifications.</a:t>
            </a:r>
          </a:p>
          <a:p>
            <a:r>
              <a:rPr lang="en-US" sz="2900" dirty="0" smtClean="0">
                <a:cs typeface="Times New Roman" panose="02020603050405020304" pitchFamily="18" charset="0"/>
              </a:rPr>
              <a:t>As expressed in Delaware, a court may enjoin misappropriation of trade secrets when necessary to: </a:t>
            </a:r>
          </a:p>
          <a:p>
            <a:pPr marL="457200" lvl="1" indent="0">
              <a:buNone/>
            </a:pPr>
            <a:r>
              <a:rPr lang="en-US" sz="2900" dirty="0" smtClean="0">
                <a:cs typeface="Times New Roman" panose="02020603050405020304" pitchFamily="18" charset="0"/>
              </a:rPr>
              <a:t>1.	“protect </a:t>
            </a:r>
            <a:r>
              <a:rPr lang="en-US" sz="2900" dirty="0">
                <a:cs typeface="Times New Roman" panose="02020603050405020304" pitchFamily="18" charset="0"/>
              </a:rPr>
              <a:t>the secrecy of the misappropriated </a:t>
            </a:r>
            <a:r>
              <a:rPr lang="en-US" sz="2900" dirty="0" smtClean="0">
                <a:cs typeface="Times New Roman" panose="02020603050405020304" pitchFamily="18" charset="0"/>
              </a:rPr>
              <a:t>information”, </a:t>
            </a:r>
          </a:p>
          <a:p>
            <a:pPr marL="457200" lvl="1" indent="0">
              <a:buNone/>
            </a:pPr>
            <a:r>
              <a:rPr lang="en-US" sz="2900" dirty="0" smtClean="0">
                <a:cs typeface="Times New Roman" panose="02020603050405020304" pitchFamily="18" charset="0"/>
              </a:rPr>
              <a:t>2.	“eliminate </a:t>
            </a:r>
            <a:r>
              <a:rPr lang="en-US" sz="2900" dirty="0">
                <a:cs typeface="Times New Roman" panose="02020603050405020304" pitchFamily="18" charset="0"/>
              </a:rPr>
              <a:t>the unfair advantage obtained by the </a:t>
            </a:r>
            <a:r>
              <a:rPr lang="en-US" sz="2900" dirty="0" smtClean="0">
                <a:cs typeface="Times New Roman" panose="02020603050405020304" pitchFamily="18" charset="0"/>
              </a:rPr>
              <a:t>wrongdoer”, </a:t>
            </a:r>
            <a:r>
              <a:rPr lang="en-US" sz="2900" dirty="0">
                <a:cs typeface="Times New Roman" panose="02020603050405020304" pitchFamily="18" charset="0"/>
              </a:rPr>
              <a:t>and </a:t>
            </a:r>
            <a:endParaRPr lang="en-US" sz="2900" dirty="0" smtClean="0">
              <a:cs typeface="Times New Roman" panose="02020603050405020304" pitchFamily="18" charset="0"/>
            </a:endParaRPr>
          </a:p>
          <a:p>
            <a:pPr marL="914400" lvl="1" indent="-457200">
              <a:buAutoNum type="arabicPeriod" startAt="3"/>
            </a:pPr>
            <a:r>
              <a:rPr lang="en-US" sz="2900" dirty="0" smtClean="0">
                <a:cs typeface="Times New Roman" panose="02020603050405020304" pitchFamily="18" charset="0"/>
              </a:rPr>
              <a:t>“reinforce </a:t>
            </a:r>
            <a:r>
              <a:rPr lang="en-US" sz="2900" dirty="0">
                <a:cs typeface="Times New Roman" panose="02020603050405020304" pitchFamily="18" charset="0"/>
              </a:rPr>
              <a:t>the public policy of commercial morality</a:t>
            </a:r>
            <a:r>
              <a:rPr lang="en-US" sz="2900" dirty="0" smtClean="0">
                <a:cs typeface="Times New Roman" panose="02020603050405020304" pitchFamily="18" charset="0"/>
              </a:rPr>
              <a:t>.”</a:t>
            </a:r>
            <a:r>
              <a:rPr lang="en-US" sz="2900" dirty="0">
                <a:cs typeface="Times New Roman" panose="02020603050405020304" pitchFamily="18" charset="0"/>
              </a:rPr>
              <a:t/>
            </a:r>
            <a:br>
              <a:rPr lang="en-US" sz="2900" dirty="0">
                <a:cs typeface="Times New Roman" panose="02020603050405020304" pitchFamily="18" charset="0"/>
              </a:rPr>
            </a:br>
            <a:r>
              <a:rPr lang="en-US" sz="2900" u="sng" dirty="0" smtClean="0">
                <a:cs typeface="Times New Roman" panose="02020603050405020304" pitchFamily="18" charset="0"/>
              </a:rPr>
              <a:t>Agilent </a:t>
            </a:r>
            <a:r>
              <a:rPr lang="en-US" sz="2900" u="sng" dirty="0">
                <a:cs typeface="Times New Roman" panose="02020603050405020304" pitchFamily="18" charset="0"/>
              </a:rPr>
              <a:t>Technologies, Inc. v. Kirkland</a:t>
            </a:r>
            <a:r>
              <a:rPr lang="en-US" sz="2900" dirty="0">
                <a:cs typeface="Times New Roman" panose="02020603050405020304" pitchFamily="18" charset="0"/>
              </a:rPr>
              <a:t>, </a:t>
            </a:r>
            <a:r>
              <a:rPr lang="en-US" sz="2900" dirty="0" smtClean="0">
                <a:cs typeface="Times New Roman" panose="02020603050405020304" pitchFamily="18" charset="0"/>
              </a:rPr>
              <a:t>2010 </a:t>
            </a:r>
            <a:r>
              <a:rPr lang="en-US" sz="2900" dirty="0">
                <a:cs typeface="Times New Roman" panose="02020603050405020304" pitchFamily="18" charset="0"/>
              </a:rPr>
              <a:t>WL 610725, </a:t>
            </a:r>
            <a:r>
              <a:rPr lang="en-US" sz="2900" dirty="0" smtClean="0">
                <a:cs typeface="Times New Roman" panose="02020603050405020304" pitchFamily="18" charset="0"/>
              </a:rPr>
              <a:t>*</a:t>
            </a:r>
            <a:r>
              <a:rPr lang="en-US" sz="2900" dirty="0">
                <a:cs typeface="Times New Roman" panose="02020603050405020304" pitchFamily="18" charset="0"/>
              </a:rPr>
              <a:t>31 (Del. Ch</a:t>
            </a:r>
            <a:r>
              <a:rPr lang="en-US" sz="2900" dirty="0" smtClean="0">
                <a:cs typeface="Times New Roman" panose="02020603050405020304" pitchFamily="18" charset="0"/>
              </a:rPr>
              <a:t>.)</a:t>
            </a:r>
          </a:p>
          <a:p>
            <a:r>
              <a:rPr lang="en-US" sz="2900" dirty="0" smtClean="0">
                <a:cs typeface="Times New Roman" panose="02020603050405020304" pitchFamily="18" charset="0"/>
              </a:rPr>
              <a:t>Further a Court may award compensatory damages to the victim of the misappropriation, typically measured by lost profits. Where the damage is difficult to measure, the Court may award damages as measured by the gain accruing to the defendant as a result of the misappropriation.</a:t>
            </a:r>
            <a:endParaRPr lang="en-US" sz="2900" dirty="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r>
              <a:rPr lang="en-US" b="1" dirty="0">
                <a:latin typeface="Andalus" panose="02020603050405020304" pitchFamily="18" charset="-78"/>
                <a:cs typeface="Andalus" panose="02020603050405020304" pitchFamily="18" charset="-78"/>
              </a:rPr>
              <a:t>Lundy Beldecos &amp; Milby</a:t>
            </a:r>
          </a:p>
        </p:txBody>
      </p:sp>
    </p:spTree>
    <p:extLst>
      <p:ext uri="{BB962C8B-B14F-4D97-AF65-F5344CB8AC3E}">
        <p14:creationId xmlns="" xmlns:p14="http://schemas.microsoft.com/office/powerpoint/2010/main" val="17124177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91860"/>
          </a:xfrm>
        </p:spPr>
        <p:txBody>
          <a:bodyPr>
            <a:normAutofit fontScale="90000"/>
          </a:bodyPr>
          <a:lstStyle/>
          <a:p>
            <a:r>
              <a:rPr lang="en-US" dirty="0" smtClean="0"/>
              <a:t>Uniform Trade Secrets Act</a:t>
            </a:r>
            <a:endParaRPr lang="en-US" dirty="0"/>
          </a:p>
        </p:txBody>
      </p:sp>
      <p:sp>
        <p:nvSpPr>
          <p:cNvPr id="3" name="Content Placeholder 2"/>
          <p:cNvSpPr>
            <a:spLocks noGrp="1"/>
          </p:cNvSpPr>
          <p:nvPr>
            <p:ph idx="1"/>
          </p:nvPr>
        </p:nvSpPr>
        <p:spPr>
          <a:xfrm>
            <a:off x="628650" y="1236373"/>
            <a:ext cx="7886700" cy="4940591"/>
          </a:xfrm>
        </p:spPr>
        <p:txBody>
          <a:bodyPr>
            <a:normAutofit fontScale="62500" lnSpcReduction="20000"/>
          </a:bodyPr>
          <a:lstStyle/>
          <a:p>
            <a:r>
              <a:rPr lang="en-US" dirty="0" smtClean="0"/>
              <a:t>Adopted in all but a couple of states.</a:t>
            </a:r>
          </a:p>
          <a:p>
            <a:r>
              <a:rPr lang="en-US" dirty="0" smtClean="0"/>
              <a:t>Defines “Trade Secret” as “information including a formula, pattern, compilation, program, device, method, technique, or process, that:</a:t>
            </a:r>
          </a:p>
          <a:p>
            <a:pPr lvl="1"/>
            <a:r>
              <a:rPr lang="en-US" dirty="0" smtClean="0"/>
              <a:t>(</a:t>
            </a:r>
            <a:r>
              <a:rPr lang="en-US" dirty="0" err="1" smtClean="0"/>
              <a:t>i</a:t>
            </a:r>
            <a:r>
              <a:rPr lang="en-US" dirty="0" smtClean="0"/>
              <a:t>)	derives independent economic value, actual or potential, from not being generally known to, and not being readily ascertainable by proper means by, other persons who can obtain economic value from its disclosure or use, and</a:t>
            </a:r>
          </a:p>
          <a:p>
            <a:pPr lvl="1"/>
            <a:r>
              <a:rPr lang="en-US" dirty="0" smtClean="0"/>
              <a:t>(ii) is the subject of efforts that are reasonable under the circumstances to maintain its secrecy. </a:t>
            </a:r>
          </a:p>
          <a:p>
            <a:r>
              <a:rPr lang="en-US" dirty="0" smtClean="0"/>
              <a:t>(§1 (4)) Note – relying on the broad provisions of the UTSA alone is risky. Subparagraph (ii) (reasonable efforts) suggests that having confidentiality agreements in place with all directors and employees, with a subjective definition of the company trade secrets, is an important factor in persuading the court to grant relief in favor of the party seeking protection of the trade secrets in a business divorce.</a:t>
            </a:r>
          </a:p>
          <a:p>
            <a:r>
              <a:rPr lang="en-US" dirty="0" smtClean="0"/>
              <a:t>Permits a court to enjoin “actual or threatened misappropriation” for such period of time as would “eliminate commercial advantage that otherwise would be derived from the misappropriation”. (§2(a))</a:t>
            </a:r>
          </a:p>
        </p:txBody>
      </p:sp>
      <p:sp>
        <p:nvSpPr>
          <p:cNvPr id="4" name="Footer Placeholder 3"/>
          <p:cNvSpPr>
            <a:spLocks noGrp="1"/>
          </p:cNvSpPr>
          <p:nvPr>
            <p:ph type="ftr" sz="quarter" idx="11"/>
          </p:nvPr>
        </p:nvSpPr>
        <p:spPr/>
        <p:txBody>
          <a:bodyPr/>
          <a:lstStyle/>
          <a:p>
            <a:r>
              <a:rPr lang="en-US" smtClean="0"/>
              <a:t>Lundy Beldecos &amp; Milby</a:t>
            </a:r>
            <a:endParaRPr lang="en-US"/>
          </a:p>
        </p:txBody>
      </p:sp>
    </p:spTree>
    <p:extLst>
      <p:ext uri="{BB962C8B-B14F-4D97-AF65-F5344CB8AC3E}">
        <p14:creationId xmlns="" xmlns:p14="http://schemas.microsoft.com/office/powerpoint/2010/main" val="33107457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71247"/>
          </a:xfrm>
        </p:spPr>
        <p:txBody>
          <a:bodyPr/>
          <a:lstStyle/>
          <a:p>
            <a:r>
              <a:rPr lang="en-US" dirty="0" smtClean="0"/>
              <a:t>Uniform Trade Secrets Act</a:t>
            </a:r>
            <a:endParaRPr lang="en-US" dirty="0"/>
          </a:p>
        </p:txBody>
      </p:sp>
      <p:sp>
        <p:nvSpPr>
          <p:cNvPr id="3" name="Content Placeholder 2"/>
          <p:cNvSpPr>
            <a:spLocks noGrp="1"/>
          </p:cNvSpPr>
          <p:nvPr>
            <p:ph idx="1"/>
          </p:nvPr>
        </p:nvSpPr>
        <p:spPr>
          <a:xfrm>
            <a:off x="628650" y="1236373"/>
            <a:ext cx="7886700" cy="4940591"/>
          </a:xfrm>
        </p:spPr>
        <p:txBody>
          <a:bodyPr>
            <a:normAutofit fontScale="70000" lnSpcReduction="20000"/>
          </a:bodyPr>
          <a:lstStyle/>
          <a:p>
            <a:r>
              <a:rPr lang="en-US" dirty="0" smtClean="0"/>
              <a:t>“In exceptional circumstances an injunction may condition future use upon payment of a reasonable royalty for no longer than the period of time for which use could have been prohibited. Exceptional circumstances include, but are not limited to, a material and prejudicial change of position prior to acquiring knowledge or reason to know of misappropriation that renders a prohibitive injunction inequitable.” (§2(b))</a:t>
            </a:r>
          </a:p>
          <a:p>
            <a:r>
              <a:rPr lang="en-US" dirty="0" smtClean="0"/>
              <a:t>Provides for monetary damages measured by actual loss and unjust enrichment “not taken into account in computing actual loss”. Court may alternatively award “a reasonable royalty”. Court may also award exemplary damages for willful and malicious misappropriation.” (§3)</a:t>
            </a:r>
          </a:p>
          <a:p>
            <a:r>
              <a:rPr lang="en-US" dirty="0" smtClean="0"/>
              <a:t>Court may award attorney’s fees for certain bad faith conduct, by the claimant or defendant, or for willful misappropriation. (§4)</a:t>
            </a:r>
          </a:p>
          <a:p>
            <a:r>
              <a:rPr lang="en-US" dirty="0" smtClean="0"/>
              <a:t>Intended </a:t>
            </a:r>
            <a:r>
              <a:rPr lang="en-US" dirty="0"/>
              <a:t>to preempt common law claims. (§7)</a:t>
            </a:r>
          </a:p>
          <a:p>
            <a:endParaRPr lang="en-US" dirty="0"/>
          </a:p>
        </p:txBody>
      </p:sp>
      <p:sp>
        <p:nvSpPr>
          <p:cNvPr id="4" name="Footer Placeholder 3"/>
          <p:cNvSpPr>
            <a:spLocks noGrp="1"/>
          </p:cNvSpPr>
          <p:nvPr>
            <p:ph type="ftr" sz="quarter" idx="11"/>
          </p:nvPr>
        </p:nvSpPr>
        <p:spPr/>
        <p:txBody>
          <a:bodyPr/>
          <a:lstStyle/>
          <a:p>
            <a:r>
              <a:rPr lang="en-US" smtClean="0"/>
              <a:t>Lundy Beldecos &amp; Milby</a:t>
            </a:r>
            <a:endParaRPr lang="en-US"/>
          </a:p>
        </p:txBody>
      </p:sp>
    </p:spTree>
    <p:extLst>
      <p:ext uri="{BB962C8B-B14F-4D97-AF65-F5344CB8AC3E}">
        <p14:creationId xmlns="" xmlns:p14="http://schemas.microsoft.com/office/powerpoint/2010/main" val="33107457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64935"/>
          </a:xfrm>
        </p:spPr>
        <p:txBody>
          <a:bodyPr/>
          <a:lstStyle/>
          <a:p>
            <a:r>
              <a:rPr lang="en-US" dirty="0" smtClean="0"/>
              <a:t>Injunctive Relief</a:t>
            </a:r>
            <a:endParaRPr lang="en-US" dirty="0"/>
          </a:p>
        </p:txBody>
      </p:sp>
      <p:sp>
        <p:nvSpPr>
          <p:cNvPr id="3" name="Content Placeholder 2"/>
          <p:cNvSpPr>
            <a:spLocks noGrp="1"/>
          </p:cNvSpPr>
          <p:nvPr>
            <p:ph idx="1"/>
          </p:nvPr>
        </p:nvSpPr>
        <p:spPr>
          <a:xfrm>
            <a:off x="628650" y="1259458"/>
            <a:ext cx="7886700" cy="4917506"/>
          </a:xfrm>
        </p:spPr>
        <p:txBody>
          <a:bodyPr>
            <a:normAutofit fontScale="55000" lnSpcReduction="20000"/>
          </a:bodyPr>
          <a:lstStyle/>
          <a:p>
            <a:pPr marL="0" indent="0">
              <a:buNone/>
            </a:pPr>
            <a:r>
              <a:rPr lang="en-US" dirty="0"/>
              <a:t>Plaintiff may obtain a preliminary injunction if it </a:t>
            </a:r>
            <a:r>
              <a:rPr lang="en-US" dirty="0" smtClean="0"/>
              <a:t>establishes:</a:t>
            </a:r>
          </a:p>
          <a:p>
            <a:pPr marL="514350" indent="-514350">
              <a:buAutoNum type="arabicPeriod"/>
            </a:pPr>
            <a:r>
              <a:rPr lang="en-US" dirty="0" smtClean="0"/>
              <a:t>a </a:t>
            </a:r>
            <a:r>
              <a:rPr lang="en-US" dirty="0"/>
              <a:t>reasonable likelihood of success on the merits, </a:t>
            </a:r>
            <a:endParaRPr lang="en-US" dirty="0" smtClean="0"/>
          </a:p>
          <a:p>
            <a:pPr marL="514350" indent="-514350">
              <a:buAutoNum type="arabicPeriod"/>
            </a:pPr>
            <a:r>
              <a:rPr lang="en-US" dirty="0" smtClean="0"/>
              <a:t>imminent</a:t>
            </a:r>
            <a:r>
              <a:rPr lang="en-US" dirty="0"/>
              <a:t>, irreparable harm will result if an injunction is not granted </a:t>
            </a:r>
            <a:r>
              <a:rPr lang="en-US" dirty="0" smtClean="0"/>
              <a:t>and</a:t>
            </a:r>
          </a:p>
          <a:p>
            <a:pPr marL="514350" indent="-514350">
              <a:buAutoNum type="arabicPeriod"/>
            </a:pPr>
            <a:r>
              <a:rPr lang="en-US" dirty="0" smtClean="0"/>
              <a:t>the </a:t>
            </a:r>
            <a:r>
              <a:rPr lang="en-US" dirty="0"/>
              <a:t>damage to Plaintiff if the injunction does not issue will exceed the damage to the defendants if the injunction does </a:t>
            </a:r>
            <a:r>
              <a:rPr lang="en-US" dirty="0" smtClean="0"/>
              <a:t>issue. </a:t>
            </a:r>
          </a:p>
          <a:p>
            <a:pPr marL="0" indent="0">
              <a:buNone/>
            </a:pPr>
            <a:r>
              <a:rPr lang="en-US" dirty="0" smtClean="0"/>
              <a:t>The </a:t>
            </a:r>
            <a:r>
              <a:rPr lang="en-US" dirty="0"/>
              <a:t>elements are not necessarily weighted equally. </a:t>
            </a:r>
            <a:endParaRPr lang="en-US" dirty="0" smtClean="0"/>
          </a:p>
          <a:p>
            <a:pPr marL="0" indent="0">
              <a:buNone/>
            </a:pPr>
            <a:r>
              <a:rPr lang="en-US" dirty="0" smtClean="0"/>
              <a:t>A </a:t>
            </a:r>
            <a:r>
              <a:rPr lang="en-US" dirty="0"/>
              <a:t>strong showing on one element may overcome a weak showing on another element. However, a failure of proof on one of the elements will defeat the application.</a:t>
            </a:r>
            <a:br>
              <a:rPr lang="en-US" dirty="0"/>
            </a:br>
            <a:r>
              <a:rPr lang="en-US" u="sng" dirty="0" smtClean="0"/>
              <a:t>Cantor </a:t>
            </a:r>
            <a:r>
              <a:rPr lang="en-US" u="sng" dirty="0"/>
              <a:t>Fitzgerald, L.P. v. Cantor</a:t>
            </a:r>
            <a:r>
              <a:rPr lang="en-US" dirty="0"/>
              <a:t>, 724 A.2d 571, 579 (Del. Ch. 1998</a:t>
            </a:r>
            <a:r>
              <a:rPr lang="en-US" dirty="0" smtClean="0"/>
              <a:t>). </a:t>
            </a:r>
          </a:p>
          <a:p>
            <a:pPr marL="0" indent="0">
              <a:buNone/>
            </a:pPr>
            <a:r>
              <a:rPr lang="en-US" dirty="0" smtClean="0"/>
              <a:t>Irreparable harm is harm for which there is no adequate remedy at law. It is often said that there can be no irreparable harm when the injury can be compensated by monetary damages. Hence, irreparable harm is usually the most difficult element to establish in a commercial dispute where money is often the heart of the matter. However,  “[</a:t>
            </a:r>
            <a:r>
              <a:rPr lang="en-US" dirty="0" err="1"/>
              <a:t>i</a:t>
            </a:r>
            <a:r>
              <a:rPr lang="en-US" dirty="0"/>
              <a:t>]t is not necessary that the injury be beyond the possibility of repair by money compensation’ but only that it ‘be of such a nature that no fair and reasonable redress may be had in a court of law and that to refuse the injunction would be a denial of justice</a:t>
            </a:r>
            <a:r>
              <a:rPr lang="en-US" dirty="0" smtClean="0"/>
              <a:t>.”  </a:t>
            </a:r>
            <a:r>
              <a:rPr lang="en-US" u="sng" dirty="0" smtClean="0"/>
              <a:t>T</a:t>
            </a:r>
            <a:r>
              <a:rPr lang="en-US" u="sng" dirty="0"/>
              <a:t>. Rowe Price Recovery Fund, L.P. v. Rubin</a:t>
            </a:r>
            <a:r>
              <a:rPr lang="en-US" dirty="0"/>
              <a:t>, 770 A.2d 536, 557 (Del. Ch. 2000</a:t>
            </a:r>
            <a:r>
              <a:rPr lang="en-US" dirty="0" smtClean="0"/>
              <a:t>)</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b="1" dirty="0">
                <a:latin typeface="Andalus" panose="02020603050405020304" pitchFamily="18" charset="-78"/>
                <a:cs typeface="Andalus" panose="02020603050405020304" pitchFamily="18" charset="-78"/>
              </a:rPr>
              <a:t>Lundy Beldecos &amp; Milby</a:t>
            </a:r>
          </a:p>
        </p:txBody>
      </p:sp>
    </p:spTree>
    <p:extLst>
      <p:ext uri="{BB962C8B-B14F-4D97-AF65-F5344CB8AC3E}">
        <p14:creationId xmlns="" xmlns:p14="http://schemas.microsoft.com/office/powerpoint/2010/main" val="40438390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a:t>
            </a:r>
            <a:r>
              <a:rPr lang="en-US" u="sng" dirty="0" err="1" smtClean="0"/>
              <a:t>Dweck</a:t>
            </a:r>
            <a:r>
              <a:rPr lang="en-US" u="sng" dirty="0" smtClean="0"/>
              <a:t> v. Nasser</a:t>
            </a:r>
            <a:r>
              <a:rPr lang="en-US" dirty="0" smtClean="0"/>
              <a:t/>
            </a:r>
            <a:br>
              <a:rPr lang="en-US" dirty="0" smtClean="0"/>
            </a:br>
            <a:r>
              <a:rPr lang="en-US" dirty="0" smtClean="0"/>
              <a:t>	- How </a:t>
            </a:r>
            <a:r>
              <a:rPr lang="en-US" i="1" u="sng" dirty="0" smtClean="0"/>
              <a:t>not</a:t>
            </a:r>
            <a:r>
              <a:rPr lang="en-US" dirty="0" smtClean="0"/>
              <a:t> to effectuate a split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Nasser, a resident of Switzerland, owned 100% of Kids, an apparel company, after being tapped by </a:t>
            </a:r>
            <a:r>
              <a:rPr lang="en-US" dirty="0" err="1" smtClean="0"/>
              <a:t>Dweck</a:t>
            </a:r>
            <a:r>
              <a:rPr lang="en-US" dirty="0" smtClean="0"/>
              <a:t> to purchase from her family who lost a key customer (Wal-Mart) after pleading guilty to criminal charges relating to customs regulations.</a:t>
            </a:r>
          </a:p>
          <a:p>
            <a:r>
              <a:rPr lang="en-US" dirty="0" smtClean="0"/>
              <a:t>Per the agreement, </a:t>
            </a:r>
            <a:r>
              <a:rPr lang="en-US" dirty="0" err="1" smtClean="0"/>
              <a:t>Dweck</a:t>
            </a:r>
            <a:r>
              <a:rPr lang="en-US" dirty="0" smtClean="0"/>
              <a:t> ran the company and became a 27.5% owner after Nasser was repaid his investment plus interest. Later her share increased to 30%.</a:t>
            </a:r>
          </a:p>
          <a:p>
            <a:r>
              <a:rPr lang="en-US" dirty="0" smtClean="0"/>
              <a:t>Eventually </a:t>
            </a:r>
            <a:r>
              <a:rPr lang="en-US" dirty="0" err="1" smtClean="0"/>
              <a:t>Dweck</a:t>
            </a:r>
            <a:r>
              <a:rPr lang="en-US" dirty="0" smtClean="0"/>
              <a:t> wanted to be controlling shareholder, feeling she was responsible for Kids’ success, but Nasser refused to sell any portion of his shares.</a:t>
            </a:r>
          </a:p>
          <a:p>
            <a:r>
              <a:rPr lang="en-US" dirty="0" smtClean="0"/>
              <a:t>Further, Nasser decided the owners should not receive salaries and declared himself a bonus to equalize the distributions.</a:t>
            </a:r>
          </a:p>
          <a:p>
            <a:r>
              <a:rPr lang="en-US" dirty="0" smtClean="0"/>
              <a:t>So, </a:t>
            </a:r>
            <a:r>
              <a:rPr lang="en-US" dirty="0" err="1" smtClean="0"/>
              <a:t>Dweck</a:t>
            </a:r>
            <a:r>
              <a:rPr lang="en-US" dirty="0" smtClean="0"/>
              <a:t> started a new company, Success Apparel, to take advantage of “new opportunities” without disclosing this to Nasser.</a:t>
            </a:r>
          </a:p>
          <a:p>
            <a:endParaRPr lang="en-US" dirty="0"/>
          </a:p>
        </p:txBody>
      </p:sp>
      <p:sp>
        <p:nvSpPr>
          <p:cNvPr id="4" name="Footer Placeholder 3"/>
          <p:cNvSpPr>
            <a:spLocks noGrp="1"/>
          </p:cNvSpPr>
          <p:nvPr>
            <p:ph type="ftr" sz="quarter" idx="11"/>
          </p:nvPr>
        </p:nvSpPr>
        <p:spPr/>
        <p:txBody>
          <a:bodyPr/>
          <a:lstStyle/>
          <a:p>
            <a:r>
              <a:rPr lang="en-US" b="1" dirty="0">
                <a:latin typeface="Andalus" panose="02020603050405020304" pitchFamily="18" charset="-78"/>
                <a:cs typeface="Andalus" panose="02020603050405020304" pitchFamily="18" charset="-78"/>
              </a:rPr>
              <a:t>Lundy Beldecos &amp; Milby</a:t>
            </a:r>
          </a:p>
        </p:txBody>
      </p:sp>
    </p:spTree>
    <p:extLst>
      <p:ext uri="{BB962C8B-B14F-4D97-AF65-F5344CB8AC3E}">
        <p14:creationId xmlns="" xmlns:p14="http://schemas.microsoft.com/office/powerpoint/2010/main" val="37353569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909882"/>
          </a:xfrm>
        </p:spPr>
        <p:txBody>
          <a:bodyPr>
            <a:normAutofit fontScale="90000"/>
          </a:bodyPr>
          <a:lstStyle/>
          <a:p>
            <a:r>
              <a:rPr lang="en-US" dirty="0" smtClean="0"/>
              <a:t>Case Study: </a:t>
            </a:r>
            <a:r>
              <a:rPr lang="en-US" u="sng" dirty="0" err="1" smtClean="0"/>
              <a:t>Dweck</a:t>
            </a:r>
            <a:r>
              <a:rPr lang="en-US" u="sng" dirty="0" smtClean="0"/>
              <a:t> v. Nasser, cont’d</a:t>
            </a:r>
            <a:endParaRPr lang="en-US" dirty="0"/>
          </a:p>
        </p:txBody>
      </p:sp>
      <p:sp>
        <p:nvSpPr>
          <p:cNvPr id="3" name="Content Placeholder 2"/>
          <p:cNvSpPr>
            <a:spLocks noGrp="1"/>
          </p:cNvSpPr>
          <p:nvPr>
            <p:ph idx="1"/>
          </p:nvPr>
        </p:nvSpPr>
        <p:spPr>
          <a:xfrm>
            <a:off x="628650" y="1468192"/>
            <a:ext cx="7886700" cy="4708771"/>
          </a:xfrm>
        </p:spPr>
        <p:txBody>
          <a:bodyPr>
            <a:normAutofit fontScale="85000" lnSpcReduction="20000"/>
          </a:bodyPr>
          <a:lstStyle/>
          <a:p>
            <a:r>
              <a:rPr lang="en-US" dirty="0" err="1" smtClean="0"/>
              <a:t>Dweck</a:t>
            </a:r>
            <a:r>
              <a:rPr lang="en-US" dirty="0" smtClean="0"/>
              <a:t> operated Success out of Kids’ premises</a:t>
            </a:r>
          </a:p>
          <a:p>
            <a:r>
              <a:rPr lang="en-US" dirty="0" err="1" smtClean="0"/>
              <a:t>Dweck</a:t>
            </a:r>
            <a:r>
              <a:rPr lang="en-US" dirty="0" smtClean="0"/>
              <a:t> operated Success with Kids’ employees</a:t>
            </a:r>
          </a:p>
          <a:p>
            <a:r>
              <a:rPr lang="en-US" dirty="0" err="1" smtClean="0"/>
              <a:t>Dweck</a:t>
            </a:r>
            <a:r>
              <a:rPr lang="en-US" dirty="0" smtClean="0"/>
              <a:t> caused Success to pay Kids a grossly inadequate 1% of sales administrative fee disguised on the financial statements as “Due from affiliates”.</a:t>
            </a:r>
          </a:p>
          <a:p>
            <a:r>
              <a:rPr lang="en-US" dirty="0" smtClean="0"/>
              <a:t>It was conservatively estimated that Kids employees spent 20% of their time on Success business.</a:t>
            </a:r>
          </a:p>
          <a:p>
            <a:r>
              <a:rPr lang="en-US" dirty="0" smtClean="0"/>
              <a:t>Success reimbursed Kids rent of about $14,500 whereas they paid $437,000 after moving to its own space.</a:t>
            </a:r>
          </a:p>
          <a:p>
            <a:r>
              <a:rPr lang="en-US" dirty="0" smtClean="0"/>
              <a:t>Success’ marketing materials </a:t>
            </a:r>
            <a:r>
              <a:rPr lang="en-US" smtClean="0"/>
              <a:t>used Kids’ </a:t>
            </a:r>
            <a:r>
              <a:rPr lang="en-US" dirty="0" smtClean="0"/>
              <a:t>logo, cited awards won by Kids and cited Kids’ success record.</a:t>
            </a:r>
          </a:p>
        </p:txBody>
      </p:sp>
      <p:sp>
        <p:nvSpPr>
          <p:cNvPr id="4" name="Footer Placeholder 3"/>
          <p:cNvSpPr>
            <a:spLocks noGrp="1"/>
          </p:cNvSpPr>
          <p:nvPr>
            <p:ph type="ftr" sz="quarter" idx="11"/>
          </p:nvPr>
        </p:nvSpPr>
        <p:spPr/>
        <p:txBody>
          <a:bodyPr/>
          <a:lstStyle/>
          <a:p>
            <a:r>
              <a:rPr lang="en-US" b="1" dirty="0">
                <a:latin typeface="Andalus" panose="02020603050405020304" pitchFamily="18" charset="-78"/>
                <a:cs typeface="Andalus" panose="02020603050405020304" pitchFamily="18" charset="-78"/>
              </a:rPr>
              <a:t>Lundy Beldecos &amp; Milby</a:t>
            </a:r>
          </a:p>
        </p:txBody>
      </p:sp>
    </p:spTree>
    <p:extLst>
      <p:ext uri="{BB962C8B-B14F-4D97-AF65-F5344CB8AC3E}">
        <p14:creationId xmlns="" xmlns:p14="http://schemas.microsoft.com/office/powerpoint/2010/main" val="24861259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19731"/>
          </a:xfrm>
        </p:spPr>
        <p:txBody>
          <a:bodyPr>
            <a:normAutofit fontScale="90000"/>
          </a:bodyPr>
          <a:lstStyle/>
          <a:p>
            <a:r>
              <a:rPr lang="en-US" dirty="0" smtClean="0"/>
              <a:t>Case Study: </a:t>
            </a:r>
            <a:r>
              <a:rPr lang="en-US" u="sng" dirty="0" err="1" smtClean="0"/>
              <a:t>Dweck</a:t>
            </a:r>
            <a:r>
              <a:rPr lang="en-US" u="sng" dirty="0" smtClean="0"/>
              <a:t> v. Nasser, cont’d</a:t>
            </a:r>
            <a:endParaRPr lang="en-US" dirty="0"/>
          </a:p>
        </p:txBody>
      </p:sp>
      <p:sp>
        <p:nvSpPr>
          <p:cNvPr id="3" name="Content Placeholder 2"/>
          <p:cNvSpPr>
            <a:spLocks noGrp="1"/>
          </p:cNvSpPr>
          <p:nvPr>
            <p:ph idx="1"/>
          </p:nvPr>
        </p:nvSpPr>
        <p:spPr>
          <a:xfrm>
            <a:off x="628650" y="1609859"/>
            <a:ext cx="7886700" cy="4567104"/>
          </a:xfrm>
        </p:spPr>
        <p:txBody>
          <a:bodyPr>
            <a:normAutofit fontScale="85000" lnSpcReduction="20000"/>
          </a:bodyPr>
          <a:lstStyle/>
          <a:p>
            <a:r>
              <a:rPr lang="en-US" dirty="0" smtClean="0"/>
              <a:t>The operations were so intertwined that Clients were confused by the operations:	</a:t>
            </a:r>
          </a:p>
          <a:p>
            <a:pPr lvl="1"/>
            <a:r>
              <a:rPr lang="en-US" dirty="0"/>
              <a:t>Several clients drafted license agreements with Kids as licensee</a:t>
            </a:r>
          </a:p>
          <a:p>
            <a:pPr lvl="1"/>
            <a:r>
              <a:rPr lang="en-US" dirty="0" err="1" smtClean="0"/>
              <a:t>Dweck</a:t>
            </a:r>
            <a:r>
              <a:rPr lang="en-US" dirty="0" smtClean="0"/>
              <a:t> requested that the licensee name be changed to Success</a:t>
            </a:r>
          </a:p>
          <a:p>
            <a:pPr lvl="1"/>
            <a:r>
              <a:rPr lang="en-US" dirty="0" smtClean="0"/>
              <a:t>One client issued a press release describing its licensee as “Success Apparel Group, LLC </a:t>
            </a:r>
            <a:r>
              <a:rPr lang="en-US" i="1" dirty="0" smtClean="0"/>
              <a:t>also known as Kids International . . .</a:t>
            </a:r>
            <a:r>
              <a:rPr lang="en-US" dirty="0" smtClean="0"/>
              <a:t>”</a:t>
            </a:r>
          </a:p>
          <a:p>
            <a:r>
              <a:rPr lang="en-US" dirty="0" smtClean="0"/>
              <a:t>Kids was the only name on the office.</a:t>
            </a:r>
          </a:p>
          <a:p>
            <a:r>
              <a:rPr lang="en-US" dirty="0" smtClean="0"/>
              <a:t>The operation was so surreptitious that the employees just thought it was a brand and not a separate company.</a:t>
            </a:r>
          </a:p>
          <a:p>
            <a:endParaRPr lang="en-US" dirty="0" smtClean="0"/>
          </a:p>
        </p:txBody>
      </p:sp>
      <p:sp>
        <p:nvSpPr>
          <p:cNvPr id="4" name="Footer Placeholder 3"/>
          <p:cNvSpPr>
            <a:spLocks noGrp="1"/>
          </p:cNvSpPr>
          <p:nvPr>
            <p:ph type="ftr" sz="quarter" idx="11"/>
          </p:nvPr>
        </p:nvSpPr>
        <p:spPr/>
        <p:txBody>
          <a:bodyPr/>
          <a:lstStyle/>
          <a:p>
            <a:r>
              <a:rPr lang="en-US" b="1" dirty="0">
                <a:latin typeface="Andalus" panose="02020603050405020304" pitchFamily="18" charset="-78"/>
                <a:cs typeface="Andalus" panose="02020603050405020304" pitchFamily="18" charset="-78"/>
              </a:rPr>
              <a:t>Lundy Beldecos &amp; Milby</a:t>
            </a:r>
          </a:p>
        </p:txBody>
      </p:sp>
    </p:spTree>
    <p:extLst>
      <p:ext uri="{BB962C8B-B14F-4D97-AF65-F5344CB8AC3E}">
        <p14:creationId xmlns="" xmlns:p14="http://schemas.microsoft.com/office/powerpoint/2010/main" val="2972677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133600"/>
          </a:xfrm>
        </p:spPr>
        <p:txBody>
          <a:bodyPr>
            <a:normAutofit/>
          </a:bodyPr>
          <a:lstStyle/>
          <a:p>
            <a:r>
              <a:rPr lang="en-US" sz="4000" dirty="0" smtClean="0">
                <a:latin typeface="Garamond" pitchFamily="18" charset="0"/>
              </a:rPr>
              <a:t>Slip Out the Back, Jack</a:t>
            </a:r>
            <a:r>
              <a:rPr lang="en-US" sz="4000" dirty="0">
                <a:latin typeface="Garamond" pitchFamily="18" charset="0"/>
              </a:rPr>
              <a:t/>
            </a:r>
            <a:br>
              <a:rPr lang="en-US" sz="4000" dirty="0">
                <a:latin typeface="Garamond" pitchFamily="18" charset="0"/>
              </a:rPr>
            </a:br>
            <a:r>
              <a:rPr lang="en-US" sz="3600" dirty="0">
                <a:latin typeface="Garamond" pitchFamily="18" charset="0"/>
              </a:rPr>
              <a:t>Right and Wrong Ways to Leave and Related </a:t>
            </a:r>
            <a:r>
              <a:rPr lang="en-US" sz="3600" dirty="0" smtClean="0">
                <a:latin typeface="Garamond" pitchFamily="18" charset="0"/>
              </a:rPr>
              <a:t>Claims</a:t>
            </a:r>
            <a:endParaRPr lang="en-US" sz="3600" dirty="0">
              <a:latin typeface="Garamond" pitchFamily="18" charset="0"/>
            </a:endParaRPr>
          </a:p>
        </p:txBody>
      </p:sp>
      <p:sp>
        <p:nvSpPr>
          <p:cNvPr id="3" name="Content Placeholder 2"/>
          <p:cNvSpPr>
            <a:spLocks noGrp="1"/>
          </p:cNvSpPr>
          <p:nvPr>
            <p:ph idx="1"/>
          </p:nvPr>
        </p:nvSpPr>
        <p:spPr>
          <a:xfrm>
            <a:off x="0" y="2286000"/>
            <a:ext cx="8229600" cy="4572000"/>
          </a:xfrm>
        </p:spPr>
        <p:txBody>
          <a:bodyPr/>
          <a:lstStyle/>
          <a:p>
            <a:pPr lvl="1">
              <a:buFont typeface="Arial" panose="020B0604020202020204" pitchFamily="34" charset="0"/>
              <a:buChar char="•"/>
            </a:pPr>
            <a:r>
              <a:rPr lang="en-US" sz="3200" dirty="0" smtClean="0">
                <a:latin typeface="Garamond" pitchFamily="18" charset="0"/>
              </a:rPr>
              <a:t>Multidisciplinary</a:t>
            </a:r>
          </a:p>
          <a:p>
            <a:pPr marL="795338" lvl="3" indent="457200"/>
            <a:r>
              <a:rPr lang="en-US" sz="2800" dirty="0" smtClean="0">
                <a:latin typeface="Garamond" pitchFamily="18" charset="0"/>
              </a:rPr>
              <a:t>Corporate </a:t>
            </a:r>
            <a:r>
              <a:rPr lang="en-US" sz="2800" dirty="0">
                <a:latin typeface="Garamond" pitchFamily="18" charset="0"/>
              </a:rPr>
              <a:t>L</a:t>
            </a:r>
            <a:r>
              <a:rPr lang="en-US" sz="2800" dirty="0" smtClean="0">
                <a:latin typeface="Garamond" pitchFamily="18" charset="0"/>
              </a:rPr>
              <a:t>aw/LLC Law/Fiduciary Duties</a:t>
            </a:r>
          </a:p>
          <a:p>
            <a:pPr marL="795338" lvl="3" indent="457200"/>
            <a:r>
              <a:rPr lang="en-US" sz="2800" dirty="0">
                <a:latin typeface="Garamond" pitchFamily="18" charset="0"/>
              </a:rPr>
              <a:t>Employment Law/Non-Competes</a:t>
            </a:r>
          </a:p>
          <a:p>
            <a:pPr marL="795338" lvl="3" indent="457200"/>
            <a:r>
              <a:rPr lang="en-US" sz="2800" dirty="0">
                <a:latin typeface="Garamond" pitchFamily="18" charset="0"/>
              </a:rPr>
              <a:t>Trade Secrets &amp; Related Claims</a:t>
            </a:r>
          </a:p>
          <a:p>
            <a:pPr marL="795338" lvl="3" indent="457200"/>
            <a:endParaRPr lang="en-US" dirty="0" smtClean="0">
              <a:latin typeface="Garamond" pitchFamily="18" charset="0"/>
            </a:endParaRPr>
          </a:p>
          <a:p>
            <a:pPr marL="457200" lvl="1" indent="0">
              <a:buNone/>
            </a:pPr>
            <a:endParaRPr lang="en-US" dirty="0">
              <a:latin typeface="Garamond"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68216"/>
          </a:xfrm>
        </p:spPr>
        <p:txBody>
          <a:bodyPr>
            <a:normAutofit fontScale="90000"/>
          </a:bodyPr>
          <a:lstStyle/>
          <a:p>
            <a:r>
              <a:rPr lang="en-US" dirty="0" smtClean="0"/>
              <a:t>Case Study: </a:t>
            </a:r>
            <a:r>
              <a:rPr lang="en-US" u="sng" dirty="0" err="1" smtClean="0"/>
              <a:t>Dweck</a:t>
            </a:r>
            <a:r>
              <a:rPr lang="en-US" u="sng" dirty="0" smtClean="0"/>
              <a:t> v. Nasser, cont’d</a:t>
            </a:r>
            <a:endParaRPr lang="en-US" dirty="0"/>
          </a:p>
        </p:txBody>
      </p:sp>
      <p:sp>
        <p:nvSpPr>
          <p:cNvPr id="3" name="Content Placeholder 2"/>
          <p:cNvSpPr>
            <a:spLocks noGrp="1"/>
          </p:cNvSpPr>
          <p:nvPr>
            <p:ph idx="1"/>
          </p:nvPr>
        </p:nvSpPr>
        <p:spPr>
          <a:xfrm>
            <a:off x="628650" y="1442435"/>
            <a:ext cx="7886700" cy="4734529"/>
          </a:xfrm>
        </p:spPr>
        <p:txBody>
          <a:bodyPr>
            <a:normAutofit fontScale="85000" lnSpcReduction="20000"/>
          </a:bodyPr>
          <a:lstStyle/>
          <a:p>
            <a:r>
              <a:rPr lang="en-US" dirty="0" err="1" smtClean="0"/>
              <a:t>Dweck</a:t>
            </a:r>
            <a:r>
              <a:rPr lang="en-US" dirty="0" smtClean="0"/>
              <a:t> forms </a:t>
            </a:r>
            <a:r>
              <a:rPr lang="en-US" i="1" dirty="0" smtClean="0"/>
              <a:t>another</a:t>
            </a:r>
            <a:r>
              <a:rPr lang="en-US" dirty="0" smtClean="0"/>
              <a:t> company, Premium, to take advantage of another apparel licensing agreement.</a:t>
            </a:r>
          </a:p>
          <a:p>
            <a:r>
              <a:rPr lang="en-US" dirty="0" smtClean="0"/>
              <a:t>Like Success, Premium uses Kids’ offices, employees, </a:t>
            </a:r>
            <a:r>
              <a:rPr lang="en-US" dirty="0" err="1" smtClean="0"/>
              <a:t>etc</a:t>
            </a:r>
            <a:endParaRPr lang="en-US" dirty="0" smtClean="0"/>
          </a:p>
          <a:p>
            <a:r>
              <a:rPr lang="en-US" dirty="0" smtClean="0"/>
              <a:t>To add insult to injury, </a:t>
            </a:r>
            <a:r>
              <a:rPr lang="en-US" dirty="0" err="1" smtClean="0"/>
              <a:t>Dweck</a:t>
            </a:r>
            <a:r>
              <a:rPr lang="en-US" dirty="0" smtClean="0"/>
              <a:t> charged over $450,000 in personal expenses to Kids including Club Med vacations and luxury goods from Armani, Prada, Gucci, and Bergdorf Goodman on top of her $850,000 to $1.3 million annual salary.</a:t>
            </a:r>
          </a:p>
          <a:p>
            <a:r>
              <a:rPr lang="en-US" dirty="0" err="1" smtClean="0"/>
              <a:t>Dweck</a:t>
            </a:r>
            <a:r>
              <a:rPr lang="en-US" dirty="0" smtClean="0"/>
              <a:t> stopped sending quarterly financials to Nasser.</a:t>
            </a:r>
          </a:p>
          <a:p>
            <a:r>
              <a:rPr lang="en-US" dirty="0"/>
              <a:t>Nasser became concerned and was tipped off by an employee that “something was going on</a:t>
            </a:r>
            <a:r>
              <a:rPr lang="en-US" dirty="0" smtClean="0"/>
              <a:t>”.</a:t>
            </a:r>
            <a:endParaRPr lang="en-US" dirty="0"/>
          </a:p>
        </p:txBody>
      </p:sp>
      <p:sp>
        <p:nvSpPr>
          <p:cNvPr id="4" name="Footer Placeholder 3"/>
          <p:cNvSpPr>
            <a:spLocks noGrp="1"/>
          </p:cNvSpPr>
          <p:nvPr>
            <p:ph type="ftr" sz="quarter" idx="11"/>
          </p:nvPr>
        </p:nvSpPr>
        <p:spPr/>
        <p:txBody>
          <a:bodyPr/>
          <a:lstStyle/>
          <a:p>
            <a:r>
              <a:rPr lang="en-US" b="1" dirty="0">
                <a:latin typeface="Andalus" panose="02020603050405020304" pitchFamily="18" charset="-78"/>
                <a:cs typeface="Andalus" panose="02020603050405020304" pitchFamily="18" charset="-78"/>
              </a:rPr>
              <a:t>Lundy Beldecos &amp; Milby</a:t>
            </a:r>
          </a:p>
        </p:txBody>
      </p:sp>
    </p:spTree>
    <p:extLst>
      <p:ext uri="{BB962C8B-B14F-4D97-AF65-F5344CB8AC3E}">
        <p14:creationId xmlns="" xmlns:p14="http://schemas.microsoft.com/office/powerpoint/2010/main" val="31202252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32610"/>
          </a:xfrm>
        </p:spPr>
        <p:txBody>
          <a:bodyPr>
            <a:normAutofit fontScale="90000"/>
          </a:bodyPr>
          <a:lstStyle/>
          <a:p>
            <a:r>
              <a:rPr lang="en-US" dirty="0" smtClean="0"/>
              <a:t>Case Study: </a:t>
            </a:r>
            <a:r>
              <a:rPr lang="en-US" u="sng" dirty="0" err="1" smtClean="0"/>
              <a:t>Dweck</a:t>
            </a:r>
            <a:r>
              <a:rPr lang="en-US" u="sng" dirty="0" smtClean="0"/>
              <a:t> v. Nasser, cont’d</a:t>
            </a:r>
            <a:endParaRPr lang="en-US" dirty="0"/>
          </a:p>
        </p:txBody>
      </p:sp>
      <p:sp>
        <p:nvSpPr>
          <p:cNvPr id="3" name="Content Placeholder 2"/>
          <p:cNvSpPr>
            <a:spLocks noGrp="1"/>
          </p:cNvSpPr>
          <p:nvPr>
            <p:ph idx="1"/>
          </p:nvPr>
        </p:nvSpPr>
        <p:spPr>
          <a:xfrm>
            <a:off x="628650" y="1390918"/>
            <a:ext cx="7886700" cy="4786045"/>
          </a:xfrm>
        </p:spPr>
        <p:txBody>
          <a:bodyPr>
            <a:normAutofit fontScale="70000" lnSpcReduction="20000"/>
          </a:bodyPr>
          <a:lstStyle/>
          <a:p>
            <a:r>
              <a:rPr lang="en-US" dirty="0" smtClean="0"/>
              <a:t>In a January 5</a:t>
            </a:r>
            <a:r>
              <a:rPr lang="en-US" baseline="30000" dirty="0" smtClean="0"/>
              <a:t>th</a:t>
            </a:r>
            <a:r>
              <a:rPr lang="en-US" dirty="0" smtClean="0"/>
              <a:t> meeting, the first formal meeting ever, Nasser appointed a relative and the employee who tipped him off to the Board tasking the relative to find out what was going on.</a:t>
            </a:r>
          </a:p>
          <a:p>
            <a:r>
              <a:rPr lang="en-US" dirty="0" err="1" smtClean="0"/>
              <a:t>Dweck</a:t>
            </a:r>
            <a:r>
              <a:rPr lang="en-US" dirty="0" smtClean="0"/>
              <a:t>, unhappy with the new oversight, prepared to leave, found new office space for Success and Premium, </a:t>
            </a:r>
            <a:r>
              <a:rPr lang="en-US" dirty="0"/>
              <a:t>and began diverting all of Kids’ future orders to </a:t>
            </a:r>
            <a:r>
              <a:rPr lang="en-US" dirty="0" smtClean="0"/>
              <a:t>Success.</a:t>
            </a:r>
          </a:p>
          <a:p>
            <a:r>
              <a:rPr lang="en-US" dirty="0" smtClean="0"/>
              <a:t>Nasser called a March 11 meeting. As a result of confusion over the meeting location, </a:t>
            </a:r>
            <a:r>
              <a:rPr lang="en-US" dirty="0" err="1" smtClean="0"/>
              <a:t>Dweck</a:t>
            </a:r>
            <a:r>
              <a:rPr lang="en-US" dirty="0" smtClean="0"/>
              <a:t> showed up at Nasser’s lawyer’s office while Nasser showed up at Kids. Nasser was placed in the conference room where Success and Premium samples adorned the walls. As </a:t>
            </a:r>
            <a:r>
              <a:rPr lang="en-US" dirty="0" err="1" smtClean="0"/>
              <a:t>Dweck</a:t>
            </a:r>
            <a:r>
              <a:rPr lang="en-US" dirty="0" smtClean="0"/>
              <a:t> raced back, she called and instructed an employee go into the conference room and remove the samples. Nasser sat in the conference room and watched this bungled attempt at concealment firsthand.</a:t>
            </a:r>
            <a:endParaRPr lang="en-US" dirty="0"/>
          </a:p>
        </p:txBody>
      </p:sp>
      <p:sp>
        <p:nvSpPr>
          <p:cNvPr id="4" name="Footer Placeholder 3"/>
          <p:cNvSpPr>
            <a:spLocks noGrp="1"/>
          </p:cNvSpPr>
          <p:nvPr>
            <p:ph type="ftr" sz="quarter" idx="11"/>
          </p:nvPr>
        </p:nvSpPr>
        <p:spPr/>
        <p:txBody>
          <a:bodyPr/>
          <a:lstStyle/>
          <a:p>
            <a:r>
              <a:rPr lang="en-US" b="1" dirty="0">
                <a:latin typeface="Andalus" panose="02020603050405020304" pitchFamily="18" charset="-78"/>
                <a:cs typeface="Andalus" panose="02020603050405020304" pitchFamily="18" charset="-78"/>
              </a:rPr>
              <a:t>Lundy Beldecos &amp; Milby</a:t>
            </a:r>
          </a:p>
        </p:txBody>
      </p:sp>
    </p:spTree>
    <p:extLst>
      <p:ext uri="{BB962C8B-B14F-4D97-AF65-F5344CB8AC3E}">
        <p14:creationId xmlns="" xmlns:p14="http://schemas.microsoft.com/office/powerpoint/2010/main" val="13230187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Make a New Plan, Stan</a:t>
            </a:r>
            <a:br>
              <a:rPr lang="en-US" dirty="0" smtClean="0"/>
            </a:br>
            <a:r>
              <a:rPr lang="en-US" dirty="0" smtClean="0"/>
              <a:t>Dissolution and the Business Divorce</a:t>
            </a:r>
            <a:endParaRPr lang="en-US" dirty="0"/>
          </a:p>
        </p:txBody>
      </p:sp>
      <p:sp>
        <p:nvSpPr>
          <p:cNvPr id="3" name="Subtitle 2"/>
          <p:cNvSpPr>
            <a:spLocks noGrp="1"/>
          </p:cNvSpPr>
          <p:nvPr>
            <p:ph type="subTitle" idx="1"/>
          </p:nvPr>
        </p:nvSpPr>
        <p:spPr/>
        <p:txBody>
          <a:bodyPr/>
          <a:lstStyle/>
          <a:p>
            <a:r>
              <a:rPr lang="en-US" dirty="0" smtClean="0"/>
              <a:t>Peter B. Ladig</a:t>
            </a:r>
          </a:p>
          <a:p>
            <a:r>
              <a:rPr lang="en-US" dirty="0" smtClean="0"/>
              <a:t>Morris James LLP</a:t>
            </a:r>
          </a:p>
        </p:txBody>
      </p:sp>
    </p:spTree>
    <p:extLst>
      <p:ext uri="{BB962C8B-B14F-4D97-AF65-F5344CB8AC3E}">
        <p14:creationId xmlns="" xmlns:p14="http://schemas.microsoft.com/office/powerpoint/2010/main" val="8869127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t>Dissolution and Other Judicial Remedies</a:t>
            </a:r>
            <a:endParaRPr lang="en-US" sz="3600" dirty="0"/>
          </a:p>
        </p:txBody>
      </p:sp>
      <p:sp>
        <p:nvSpPr>
          <p:cNvPr id="5" name="Content Placeholder 4"/>
          <p:cNvSpPr>
            <a:spLocks noGrp="1"/>
          </p:cNvSpPr>
          <p:nvPr>
            <p:ph idx="1"/>
          </p:nvPr>
        </p:nvSpPr>
        <p:spPr/>
        <p:txBody>
          <a:bodyPr>
            <a:normAutofit fontScale="92500" lnSpcReduction="10000"/>
          </a:bodyPr>
          <a:lstStyle/>
          <a:p>
            <a:r>
              <a:rPr lang="en-US" dirty="0" smtClean="0"/>
              <a:t>Common Law</a:t>
            </a:r>
          </a:p>
          <a:p>
            <a:r>
              <a:rPr lang="en-US" dirty="0" smtClean="0"/>
              <a:t>Corporations</a:t>
            </a:r>
          </a:p>
          <a:p>
            <a:pPr lvl="1"/>
            <a:r>
              <a:rPr lang="en-US" dirty="0" smtClean="0"/>
              <a:t>8 </a:t>
            </a:r>
            <a:r>
              <a:rPr lang="en-US" i="1" dirty="0" smtClean="0"/>
              <a:t>Del. C. </a:t>
            </a:r>
            <a:r>
              <a:rPr lang="en-US" dirty="0" smtClean="0"/>
              <a:t>§</a:t>
            </a:r>
            <a:r>
              <a:rPr lang="en-US" i="1" dirty="0" smtClean="0"/>
              <a:t> </a:t>
            </a:r>
            <a:r>
              <a:rPr lang="en-US" dirty="0" smtClean="0"/>
              <a:t>273</a:t>
            </a:r>
          </a:p>
          <a:p>
            <a:pPr lvl="1"/>
            <a:r>
              <a:rPr lang="en-US" dirty="0" smtClean="0"/>
              <a:t>8 </a:t>
            </a:r>
            <a:r>
              <a:rPr lang="en-US" i="1" dirty="0" smtClean="0"/>
              <a:t>Del. C. </a:t>
            </a:r>
            <a:r>
              <a:rPr lang="en-US" dirty="0" smtClean="0"/>
              <a:t>§</a:t>
            </a:r>
            <a:r>
              <a:rPr lang="en-US" i="1" dirty="0" smtClean="0"/>
              <a:t> </a:t>
            </a:r>
            <a:r>
              <a:rPr lang="en-US" dirty="0" smtClean="0"/>
              <a:t>291</a:t>
            </a:r>
          </a:p>
          <a:p>
            <a:r>
              <a:rPr lang="en-US" dirty="0" smtClean="0"/>
              <a:t>Limited Liability Companies</a:t>
            </a:r>
          </a:p>
          <a:p>
            <a:pPr lvl="1"/>
            <a:r>
              <a:rPr lang="en-US" dirty="0" smtClean="0"/>
              <a:t>6 </a:t>
            </a:r>
            <a:r>
              <a:rPr lang="en-US" i="1" dirty="0" smtClean="0"/>
              <a:t>Del. C. </a:t>
            </a:r>
            <a:r>
              <a:rPr lang="en-US" dirty="0" smtClean="0"/>
              <a:t>§ 18-802</a:t>
            </a:r>
          </a:p>
          <a:p>
            <a:r>
              <a:rPr lang="en-US" dirty="0" smtClean="0"/>
              <a:t>Limited Liability Partnerships</a:t>
            </a:r>
          </a:p>
          <a:p>
            <a:pPr lvl="1"/>
            <a:r>
              <a:rPr lang="en-US" dirty="0" smtClean="0"/>
              <a:t>6 </a:t>
            </a:r>
            <a:r>
              <a:rPr lang="en-US" i="1" dirty="0" smtClean="0"/>
              <a:t>Del. C.</a:t>
            </a:r>
            <a:r>
              <a:rPr lang="en-US" dirty="0" smtClean="0"/>
              <a:t> § 17-802</a:t>
            </a:r>
          </a:p>
          <a:p>
            <a:r>
              <a:rPr lang="en-US" dirty="0" smtClean="0"/>
              <a:t>Court-Implemented Dissolution</a:t>
            </a:r>
          </a:p>
          <a:p>
            <a:pPr lvl="1"/>
            <a:endParaRPr lang="en-US" dirty="0"/>
          </a:p>
        </p:txBody>
      </p:sp>
    </p:spTree>
    <p:extLst>
      <p:ext uri="{BB962C8B-B14F-4D97-AF65-F5344CB8AC3E}">
        <p14:creationId xmlns="" xmlns:p14="http://schemas.microsoft.com/office/powerpoint/2010/main" val="29025176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Common Law</a:t>
            </a:r>
            <a:endParaRPr lang="en-US" dirty="0"/>
          </a:p>
        </p:txBody>
      </p:sp>
      <p:sp>
        <p:nvSpPr>
          <p:cNvPr id="5" name="Content Placeholder 4"/>
          <p:cNvSpPr>
            <a:spLocks noGrp="1"/>
          </p:cNvSpPr>
          <p:nvPr>
            <p:ph idx="1"/>
          </p:nvPr>
        </p:nvSpPr>
        <p:spPr/>
        <p:txBody>
          <a:bodyPr>
            <a:normAutofit lnSpcReduction="10000"/>
          </a:bodyPr>
          <a:lstStyle/>
          <a:p>
            <a:r>
              <a:rPr lang="en-US" dirty="0" smtClean="0"/>
              <a:t>Very limited right to dissolve a solvent entity under common law</a:t>
            </a:r>
          </a:p>
          <a:p>
            <a:r>
              <a:rPr lang="en-US" dirty="0" smtClean="0"/>
              <a:t>“[O]</a:t>
            </a:r>
            <a:r>
              <a:rPr lang="en-US" dirty="0" err="1" smtClean="0"/>
              <a:t>nly</a:t>
            </a:r>
            <a:r>
              <a:rPr lang="en-US" dirty="0" smtClean="0"/>
              <a:t> </a:t>
            </a:r>
            <a:r>
              <a:rPr lang="en-US" dirty="0"/>
              <a:t>upon a showing of gross mismanagement, positive misconduct by corporate officers, breach of trust, or extreme circumstances showing imminent danger of great loss to the corporation which, otherwise, cannot be prevented</a:t>
            </a:r>
            <a:r>
              <a:rPr lang="en-US" dirty="0" smtClean="0"/>
              <a:t>.”  </a:t>
            </a:r>
            <a:r>
              <a:rPr lang="en-US" i="1" dirty="0" smtClean="0"/>
              <a:t>Carlson v. </a:t>
            </a:r>
            <a:r>
              <a:rPr lang="en-US" i="1" dirty="0" err="1" smtClean="0"/>
              <a:t>Hallinan</a:t>
            </a:r>
            <a:r>
              <a:rPr lang="en-US" dirty="0" smtClean="0"/>
              <a:t>, 925 A.2d 506 (Del. Ch. 2006)</a:t>
            </a:r>
          </a:p>
          <a:p>
            <a:pPr lvl="1"/>
            <a:endParaRPr lang="en-US" dirty="0"/>
          </a:p>
        </p:txBody>
      </p:sp>
    </p:spTree>
    <p:extLst>
      <p:ext uri="{BB962C8B-B14F-4D97-AF65-F5344CB8AC3E}">
        <p14:creationId xmlns="" xmlns:p14="http://schemas.microsoft.com/office/powerpoint/2010/main" val="20271370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a:t>
            </a:r>
            <a:r>
              <a:rPr lang="en-US" i="1" dirty="0" smtClean="0"/>
              <a:t>Del. C.</a:t>
            </a:r>
            <a:r>
              <a:rPr lang="en-US" dirty="0" smtClean="0"/>
              <a:t> § 273</a:t>
            </a:r>
          </a:p>
        </p:txBody>
      </p:sp>
      <p:sp>
        <p:nvSpPr>
          <p:cNvPr id="3" name="Content Placeholder 2"/>
          <p:cNvSpPr>
            <a:spLocks noGrp="1"/>
          </p:cNvSpPr>
          <p:nvPr>
            <p:ph idx="1"/>
          </p:nvPr>
        </p:nvSpPr>
        <p:spPr/>
        <p:txBody>
          <a:bodyPr>
            <a:normAutofit fontScale="92500" lnSpcReduction="20000"/>
          </a:bodyPr>
          <a:lstStyle/>
          <a:p>
            <a:r>
              <a:rPr lang="en-US" dirty="0" smtClean="0"/>
              <a:t>Dissolution of joint venture corporation having 2 stockholders, each owning 50%</a:t>
            </a:r>
          </a:p>
          <a:p>
            <a:r>
              <a:rPr lang="en-US" dirty="0" smtClean="0"/>
              <a:t>Under Section 273(a), if the stockholders are unable to agree upon the desirability of discontinuing the joint venture and disposing of its assets, either stockholder may (unless otherwise provided in the certificate of incorporation or a stockholder agreement), file a petition in the Court of Chancery stating that it desires to discontinue the joint venture and dispose of the assets</a:t>
            </a:r>
          </a:p>
        </p:txBody>
      </p:sp>
    </p:spTree>
    <p:extLst>
      <p:ext uri="{BB962C8B-B14F-4D97-AF65-F5344CB8AC3E}">
        <p14:creationId xmlns="" xmlns:p14="http://schemas.microsoft.com/office/powerpoint/2010/main" val="14543779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a:t>
            </a:r>
            <a:r>
              <a:rPr lang="en-US" i="1" dirty="0" smtClean="0"/>
              <a:t>Del. C.</a:t>
            </a:r>
            <a:r>
              <a:rPr lang="en-US" dirty="0" smtClean="0"/>
              <a:t> § 273 (cont.)</a:t>
            </a:r>
            <a:endParaRPr lang="en-US" dirty="0"/>
          </a:p>
        </p:txBody>
      </p:sp>
      <p:sp>
        <p:nvSpPr>
          <p:cNvPr id="3" name="Content Placeholder 2"/>
          <p:cNvSpPr>
            <a:spLocks noGrp="1"/>
          </p:cNvSpPr>
          <p:nvPr>
            <p:ph idx="1"/>
          </p:nvPr>
        </p:nvSpPr>
        <p:spPr/>
        <p:txBody>
          <a:bodyPr/>
          <a:lstStyle/>
          <a:p>
            <a:r>
              <a:rPr lang="en-US" dirty="0" smtClean="0"/>
              <a:t>Under Section 273(a), the petition shall: (1) attach a copy of the proposed plan of discontinuance and distribution; and (2) a certificate stating that copies of such petition and plan have been transmitted in writing to the other stockholders and any officers or directions</a:t>
            </a:r>
            <a:endParaRPr lang="en-US" dirty="0"/>
          </a:p>
        </p:txBody>
      </p:sp>
    </p:spTree>
    <p:extLst>
      <p:ext uri="{BB962C8B-B14F-4D97-AF65-F5344CB8AC3E}">
        <p14:creationId xmlns="" xmlns:p14="http://schemas.microsoft.com/office/powerpoint/2010/main" val="27265752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a:t>
            </a:r>
            <a:r>
              <a:rPr lang="en-US" i="1" dirty="0" smtClean="0"/>
              <a:t>Del. C.</a:t>
            </a:r>
            <a:r>
              <a:rPr lang="en-US" dirty="0" smtClean="0"/>
              <a:t> § 273 (cont.)</a:t>
            </a:r>
            <a:endParaRPr lang="en-US" dirty="0"/>
          </a:p>
        </p:txBody>
      </p:sp>
      <p:sp>
        <p:nvSpPr>
          <p:cNvPr id="3" name="Content Placeholder 2"/>
          <p:cNvSpPr>
            <a:spLocks noGrp="1"/>
          </p:cNvSpPr>
          <p:nvPr>
            <p:ph idx="1"/>
          </p:nvPr>
        </p:nvSpPr>
        <p:spPr/>
        <p:txBody>
          <a:bodyPr>
            <a:normAutofit/>
          </a:bodyPr>
          <a:lstStyle/>
          <a:p>
            <a:r>
              <a:rPr lang="en-US" sz="2400" dirty="0" smtClean="0"/>
              <a:t>Under Section 273(b), unless both stockholders file with the Court of Chancery:</a:t>
            </a:r>
          </a:p>
          <a:p>
            <a:pPr marL="914400" lvl="1" indent="-514350">
              <a:buAutoNum type="arabicParenBoth"/>
            </a:pPr>
            <a:r>
              <a:rPr lang="en-US" sz="2400" dirty="0" smtClean="0"/>
              <a:t>Within 3 months of the date of the petition, a certificate similarly executed and acknowledged stating they have agreed on such a plan, or a modification thereof, and</a:t>
            </a:r>
          </a:p>
          <a:p>
            <a:pPr marL="914400" lvl="1" indent="-514350">
              <a:buAutoNum type="arabicParenBoth"/>
            </a:pPr>
            <a:r>
              <a:rPr lang="en-US" sz="2400" dirty="0" smtClean="0"/>
              <a:t>Within 1 year from the date of the petition, a certificate similarly executed and acknowledged stating that the distribution provided by such plan is completed, the Court of Chancery may dissolve the corporation and may appoint 1 or more trustees or receives under 8 </a:t>
            </a:r>
            <a:r>
              <a:rPr lang="en-US" sz="2400" i="1" dirty="0" smtClean="0"/>
              <a:t>Del. C.</a:t>
            </a:r>
            <a:r>
              <a:rPr lang="en-US" sz="2400" dirty="0" smtClean="0"/>
              <a:t> § 279 to administer and wind up the affairs.</a:t>
            </a:r>
            <a:endParaRPr lang="en-US" sz="2400" dirty="0"/>
          </a:p>
        </p:txBody>
      </p:sp>
    </p:spTree>
    <p:extLst>
      <p:ext uri="{BB962C8B-B14F-4D97-AF65-F5344CB8AC3E}">
        <p14:creationId xmlns="" xmlns:p14="http://schemas.microsoft.com/office/powerpoint/2010/main" val="26992561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Points re: Section 273</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Section 273 doesn’t define “joint venture,” but the Delaware Supreme Court </a:t>
            </a:r>
            <a:r>
              <a:rPr lang="en-US" dirty="0"/>
              <a:t>has defined it as: </a:t>
            </a:r>
            <a:r>
              <a:rPr lang="en-US" dirty="0" smtClean="0"/>
              <a:t>“(</a:t>
            </a:r>
            <a:r>
              <a:rPr lang="en-US" dirty="0"/>
              <a:t>1) a community of interest in the performance of a common purpose, (2) joint control or right of control, (3) a joint proprietary interest in the subject matter, (4) a right to share in the profits</a:t>
            </a:r>
            <a:r>
              <a:rPr lang="en-US" dirty="0" smtClean="0"/>
              <a:t>, [and (</a:t>
            </a:r>
            <a:r>
              <a:rPr lang="en-US" dirty="0"/>
              <a:t>5) a duty to share in the losses which may be </a:t>
            </a:r>
            <a:r>
              <a:rPr lang="en-US" dirty="0" smtClean="0"/>
              <a:t>sustained.”  </a:t>
            </a:r>
            <a:r>
              <a:rPr lang="en-US" i="1" dirty="0" smtClean="0"/>
              <a:t>Warren v. </a:t>
            </a:r>
            <a:r>
              <a:rPr lang="en-US" i="1" dirty="0" err="1" smtClean="0"/>
              <a:t>Goldinger</a:t>
            </a:r>
            <a:r>
              <a:rPr lang="en-US" i="1" dirty="0" smtClean="0"/>
              <a:t> Bros., Inc.</a:t>
            </a:r>
            <a:r>
              <a:rPr lang="en-US" dirty="0" smtClean="0"/>
              <a:t>, 414 A.2d 507 (Del. 1980)  </a:t>
            </a:r>
          </a:p>
          <a:p>
            <a:r>
              <a:rPr lang="en-US" dirty="0" smtClean="0"/>
              <a:t>Whether or not a corporation is a “joint venture” is an element of the claim that can also be litigated.  </a:t>
            </a:r>
            <a:r>
              <a:rPr lang="en-US" i="1" dirty="0" smtClean="0"/>
              <a:t>See </a:t>
            </a:r>
            <a:r>
              <a:rPr lang="en-US" i="1" dirty="0"/>
              <a:t>In re McKinney-</a:t>
            </a:r>
            <a:r>
              <a:rPr lang="en-US" i="1" dirty="0" err="1"/>
              <a:t>Ringham</a:t>
            </a:r>
            <a:r>
              <a:rPr lang="en-US" i="1" dirty="0"/>
              <a:t> Corp.</a:t>
            </a:r>
            <a:r>
              <a:rPr lang="en-US" dirty="0"/>
              <a:t>, 1998 WL 118035 (Del. Ch. Feb. 27, 1998)</a:t>
            </a:r>
          </a:p>
          <a:p>
            <a:pPr marL="0" indent="0">
              <a:buNone/>
            </a:pPr>
            <a:endParaRPr lang="en-US" dirty="0" smtClean="0"/>
          </a:p>
          <a:p>
            <a:endParaRPr lang="en-US" dirty="0"/>
          </a:p>
        </p:txBody>
      </p:sp>
    </p:spTree>
    <p:extLst>
      <p:ext uri="{BB962C8B-B14F-4D97-AF65-F5344CB8AC3E}">
        <p14:creationId xmlns="" xmlns:p14="http://schemas.microsoft.com/office/powerpoint/2010/main" val="24615966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Talking Points re: Section 273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Section 273 proceedings are narrow in scope (usually no counterclaims).  </a:t>
            </a:r>
            <a:r>
              <a:rPr lang="en-US" i="1" dirty="0" smtClean="0"/>
              <a:t>In re Arthur </a:t>
            </a:r>
            <a:r>
              <a:rPr lang="en-US" i="1" dirty="0" err="1" smtClean="0"/>
              <a:t>Treacher’s</a:t>
            </a:r>
            <a:r>
              <a:rPr lang="en-US" i="1" dirty="0" smtClean="0"/>
              <a:t> Fish &amp; Chips of Ft. Lauderdale, Inc.</a:t>
            </a:r>
            <a:r>
              <a:rPr lang="en-US" dirty="0" smtClean="0"/>
              <a:t>, 386 A.2d 1162 (Del. Ch. 1978)</a:t>
            </a:r>
          </a:p>
          <a:p>
            <a:r>
              <a:rPr lang="en-US" dirty="0" smtClean="0"/>
              <a:t>The Court has held that a Section 273 proceeding is not the appropriate vehicle to seek damages or the imposition of a constructive trust for breach of fiduciary duty.  </a:t>
            </a:r>
            <a:r>
              <a:rPr lang="en-US" i="1" dirty="0" smtClean="0"/>
              <a:t>In re Data Processing Consultants, Ltd.</a:t>
            </a:r>
            <a:r>
              <a:rPr lang="en-US" dirty="0" smtClean="0"/>
              <a:t> 1987 WL 25360 (Del. Ch. Nov. 25, 1987)</a:t>
            </a:r>
          </a:p>
          <a:p>
            <a:endParaRPr lang="en-US" dirty="0" smtClean="0"/>
          </a:p>
          <a:p>
            <a:endParaRPr lang="en-US" dirty="0"/>
          </a:p>
        </p:txBody>
      </p:sp>
    </p:spTree>
    <p:extLst>
      <p:ext uri="{BB962C8B-B14F-4D97-AF65-F5344CB8AC3E}">
        <p14:creationId xmlns="" xmlns:p14="http://schemas.microsoft.com/office/powerpoint/2010/main" val="1258298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latin typeface="Garamond" pitchFamily="18" charset="0"/>
              </a:rPr>
              <a:t>Make a New Plan, Stan</a:t>
            </a:r>
            <a:br>
              <a:rPr lang="en-US" dirty="0" smtClean="0">
                <a:latin typeface="Garamond" pitchFamily="18" charset="0"/>
              </a:rPr>
            </a:br>
            <a:r>
              <a:rPr lang="en-US" sz="4000" dirty="0" smtClean="0">
                <a:latin typeface="Garamond" pitchFamily="18" charset="0"/>
              </a:rPr>
              <a:t>Dissolution</a:t>
            </a:r>
            <a:endParaRPr lang="en-US" sz="4000" dirty="0">
              <a:latin typeface="Garamond" pitchFamily="18" charset="0"/>
            </a:endParaRPr>
          </a:p>
        </p:txBody>
      </p:sp>
      <p:sp>
        <p:nvSpPr>
          <p:cNvPr id="3" name="Content Placeholder 2"/>
          <p:cNvSpPr>
            <a:spLocks noGrp="1"/>
          </p:cNvSpPr>
          <p:nvPr>
            <p:ph idx="1"/>
          </p:nvPr>
        </p:nvSpPr>
        <p:spPr/>
        <p:txBody>
          <a:bodyPr/>
          <a:lstStyle/>
          <a:p>
            <a:r>
              <a:rPr lang="en-US" dirty="0" smtClean="0">
                <a:latin typeface="Garamond" pitchFamily="18" charset="0"/>
              </a:rPr>
              <a:t>Corporations &amp; Alternative Entities</a:t>
            </a:r>
          </a:p>
          <a:p>
            <a:pPr marL="342900" lvl="1" indent="-342900">
              <a:buFont typeface="Arial" pitchFamily="34" charset="0"/>
              <a:buChar char="•"/>
            </a:pPr>
            <a:r>
              <a:rPr lang="en-US" sz="3200" dirty="0">
                <a:latin typeface="Garamond" pitchFamily="18" charset="0"/>
              </a:rPr>
              <a:t>Statutory v. Common Law v. </a:t>
            </a:r>
            <a:r>
              <a:rPr lang="en-US" sz="3200" dirty="0" smtClean="0">
                <a:latin typeface="Garamond" pitchFamily="18" charset="0"/>
              </a:rPr>
              <a:t>Contractual</a:t>
            </a:r>
          </a:p>
          <a:p>
            <a:pPr marL="342900" lvl="1" indent="-342900">
              <a:buFont typeface="Arial" pitchFamily="34" charset="0"/>
              <a:buChar char="•"/>
            </a:pPr>
            <a:r>
              <a:rPr lang="en-US" sz="3200" dirty="0">
                <a:latin typeface="Garamond" pitchFamily="18" charset="0"/>
              </a:rPr>
              <a:t>Corporations &amp; Alternative Entities</a:t>
            </a:r>
          </a:p>
          <a:p>
            <a:pPr marL="342900" lvl="1" indent="-342900">
              <a:buFont typeface="Arial" pitchFamily="34" charset="0"/>
              <a:buChar char="•"/>
            </a:pPr>
            <a:r>
              <a:rPr lang="en-US" sz="3200" dirty="0">
                <a:latin typeface="Garamond" pitchFamily="18" charset="0"/>
              </a:rPr>
              <a:t>Types of Dissolution</a:t>
            </a:r>
          </a:p>
          <a:p>
            <a:pPr marL="342900" lvl="1" indent="-342900">
              <a:buFont typeface="Arial" pitchFamily="34" charset="0"/>
              <a:buChar char="•"/>
            </a:pPr>
            <a:endParaRPr lang="en-US" dirty="0">
              <a:latin typeface="Garamond" pitchFamily="18" charset="0"/>
            </a:endParaRPr>
          </a:p>
          <a:p>
            <a:endParaRPr lang="en-US" dirty="0" smtClean="0">
              <a:latin typeface="Garamond"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Points re: Section 273</a:t>
            </a:r>
            <a:endParaRPr lang="en-US" dirty="0"/>
          </a:p>
        </p:txBody>
      </p:sp>
      <p:sp>
        <p:nvSpPr>
          <p:cNvPr id="3" name="Content Placeholder 2"/>
          <p:cNvSpPr>
            <a:spLocks noGrp="1"/>
          </p:cNvSpPr>
          <p:nvPr>
            <p:ph idx="1"/>
          </p:nvPr>
        </p:nvSpPr>
        <p:spPr/>
        <p:txBody>
          <a:bodyPr>
            <a:normAutofit fontScale="92500" lnSpcReduction="20000"/>
          </a:bodyPr>
          <a:lstStyle/>
          <a:p>
            <a:r>
              <a:rPr lang="en-US" dirty="0"/>
              <a:t>However, the Court will consider allegations by the respondent regarding the possibility of a conspiracy </a:t>
            </a:r>
            <a:r>
              <a:rPr lang="en-US" dirty="0" smtClean="0"/>
              <a:t>or bad faith in connection with the </a:t>
            </a:r>
            <a:r>
              <a:rPr lang="en-US" dirty="0"/>
              <a:t>petition for dissolution.  </a:t>
            </a:r>
            <a:r>
              <a:rPr lang="en-US" i="1" dirty="0"/>
              <a:t>Id.</a:t>
            </a:r>
            <a:endParaRPr lang="en-US" dirty="0"/>
          </a:p>
          <a:p>
            <a:r>
              <a:rPr lang="en-US" dirty="0" smtClean="0"/>
              <a:t>For Example, the </a:t>
            </a:r>
            <a:r>
              <a:rPr lang="en-US" dirty="0"/>
              <a:t>Court has stated that the only basis upon which it may refuse to dissolve is if the actual foundation for the action is something other than a genuine inability to agree upon the desirability of discontinuing the joint venture.  </a:t>
            </a:r>
            <a:r>
              <a:rPr lang="en-US" i="1" dirty="0"/>
              <a:t>Arthur </a:t>
            </a:r>
            <a:r>
              <a:rPr lang="en-US" i="1" dirty="0" err="1" smtClean="0"/>
              <a:t>Treacher’s</a:t>
            </a:r>
            <a:r>
              <a:rPr lang="en-US" i="1" dirty="0" smtClean="0"/>
              <a:t>; In re McKinney-</a:t>
            </a:r>
            <a:r>
              <a:rPr lang="en-US" i="1" dirty="0" err="1" smtClean="0"/>
              <a:t>Ringham</a:t>
            </a:r>
            <a:r>
              <a:rPr lang="en-US" i="1" dirty="0" smtClean="0"/>
              <a:t> Corp.</a:t>
            </a:r>
            <a:r>
              <a:rPr lang="en-US" dirty="0" smtClean="0"/>
              <a:t>, 1998 WL 118035 (Del. Ch. Feb. 27, 1998)</a:t>
            </a:r>
            <a:endParaRPr lang="en-US" dirty="0"/>
          </a:p>
          <a:p>
            <a:endParaRPr lang="en-US" dirty="0"/>
          </a:p>
        </p:txBody>
      </p:sp>
    </p:spTree>
    <p:extLst>
      <p:ext uri="{BB962C8B-B14F-4D97-AF65-F5344CB8AC3E}">
        <p14:creationId xmlns="" xmlns:p14="http://schemas.microsoft.com/office/powerpoint/2010/main" val="31987472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Points re: Section 273</a:t>
            </a:r>
            <a:endParaRPr lang="en-US" dirty="0"/>
          </a:p>
        </p:txBody>
      </p:sp>
      <p:sp>
        <p:nvSpPr>
          <p:cNvPr id="3" name="Content Placeholder 2"/>
          <p:cNvSpPr>
            <a:spLocks noGrp="1"/>
          </p:cNvSpPr>
          <p:nvPr>
            <p:ph idx="1"/>
          </p:nvPr>
        </p:nvSpPr>
        <p:spPr/>
        <p:txBody>
          <a:bodyPr>
            <a:normAutofit fontScale="92500"/>
          </a:bodyPr>
          <a:lstStyle/>
          <a:p>
            <a:r>
              <a:rPr lang="en-US" dirty="0"/>
              <a:t>The word “may” in Section 273(b) clearly indicates that the remedy is discretionary, but the Court’s discretion not to grant dissolution should be applied sparingly.  </a:t>
            </a:r>
            <a:r>
              <a:rPr lang="en-US" i="1" dirty="0"/>
              <a:t>In re McKinney-</a:t>
            </a:r>
            <a:r>
              <a:rPr lang="en-US" i="1" dirty="0" err="1"/>
              <a:t>Ringham</a:t>
            </a:r>
            <a:r>
              <a:rPr lang="en-US" i="1" dirty="0"/>
              <a:t> Corp.</a:t>
            </a:r>
            <a:r>
              <a:rPr lang="en-US" dirty="0"/>
              <a:t>, 1998 WL 118035 (Del. Ch. Feb. 27, 1998</a:t>
            </a:r>
            <a:r>
              <a:rPr lang="en-US" dirty="0" smtClean="0"/>
              <a:t>)</a:t>
            </a:r>
          </a:p>
          <a:p>
            <a:r>
              <a:rPr lang="en-US" dirty="0" smtClean="0"/>
              <a:t>Moreover, there is no specific time period of disagreement that must exist before the Court may order dissolution.  </a:t>
            </a:r>
            <a:r>
              <a:rPr lang="en-US" i="1" dirty="0" smtClean="0"/>
              <a:t>Matter of </a:t>
            </a:r>
            <a:r>
              <a:rPr lang="en-US" i="1" dirty="0" err="1" smtClean="0"/>
              <a:t>Bermor</a:t>
            </a:r>
            <a:r>
              <a:rPr lang="en-US" i="1" dirty="0" smtClean="0"/>
              <a:t>, Inc.</a:t>
            </a:r>
            <a:r>
              <a:rPr lang="en-US" dirty="0" smtClean="0"/>
              <a:t>, 2015 WL 554861 (Del. Ch. Feb. 9, 2015)</a:t>
            </a:r>
          </a:p>
          <a:p>
            <a:endParaRPr lang="en-US" dirty="0"/>
          </a:p>
        </p:txBody>
      </p:sp>
    </p:spTree>
    <p:extLst>
      <p:ext uri="{BB962C8B-B14F-4D97-AF65-F5344CB8AC3E}">
        <p14:creationId xmlns="" xmlns:p14="http://schemas.microsoft.com/office/powerpoint/2010/main" val="23021639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Points re: Section 273</a:t>
            </a:r>
            <a:endParaRPr lang="en-US" dirty="0"/>
          </a:p>
        </p:txBody>
      </p:sp>
      <p:sp>
        <p:nvSpPr>
          <p:cNvPr id="3" name="Content Placeholder 2"/>
          <p:cNvSpPr>
            <a:spLocks noGrp="1"/>
          </p:cNvSpPr>
          <p:nvPr>
            <p:ph idx="1"/>
          </p:nvPr>
        </p:nvSpPr>
        <p:spPr/>
        <p:txBody>
          <a:bodyPr/>
          <a:lstStyle/>
          <a:p>
            <a:r>
              <a:rPr lang="en-US" dirty="0"/>
              <a:t>The Court may also order one 50% holder to sell to the other in lieu of dissolution.  </a:t>
            </a:r>
            <a:r>
              <a:rPr lang="en-US" i="1" dirty="0" err="1"/>
              <a:t>Fulk</a:t>
            </a:r>
            <a:r>
              <a:rPr lang="en-US" i="1" dirty="0"/>
              <a:t> v. Washington Service Assoc., Inc.</a:t>
            </a:r>
            <a:r>
              <a:rPr lang="en-US" dirty="0"/>
              <a:t>, 2002 WL 1402273 (Del. Ch. June 21, 2002</a:t>
            </a:r>
            <a:r>
              <a:rPr lang="en-US" dirty="0" smtClean="0"/>
              <a:t>)</a:t>
            </a:r>
          </a:p>
          <a:p>
            <a:r>
              <a:rPr lang="en-US" dirty="0" smtClean="0"/>
              <a:t>Note: If the stockholders are in agreement, they may proceed with a voluntary dissolution under 8 </a:t>
            </a:r>
            <a:r>
              <a:rPr lang="en-US" i="1" dirty="0" smtClean="0"/>
              <a:t>Del. C.</a:t>
            </a:r>
            <a:r>
              <a:rPr lang="en-US" dirty="0" smtClean="0"/>
              <a:t> § 275</a:t>
            </a:r>
            <a:endParaRPr lang="en-US" dirty="0"/>
          </a:p>
          <a:p>
            <a:endParaRPr lang="en-US" dirty="0"/>
          </a:p>
        </p:txBody>
      </p:sp>
    </p:spTree>
    <p:extLst>
      <p:ext uri="{BB962C8B-B14F-4D97-AF65-F5344CB8AC3E}">
        <p14:creationId xmlns="" xmlns:p14="http://schemas.microsoft.com/office/powerpoint/2010/main" val="32323332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Points re: Section 273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Can be used to dissolve a corporation that is part of a larger joint venture, even if not seeking dissolution of other entities</a:t>
            </a:r>
          </a:p>
          <a:p>
            <a:r>
              <a:rPr lang="en-US" i="1" dirty="0" smtClean="0"/>
              <a:t>McKinney-</a:t>
            </a:r>
            <a:r>
              <a:rPr lang="en-US" i="1" dirty="0" err="1" smtClean="0"/>
              <a:t>Ringham</a:t>
            </a:r>
            <a:r>
              <a:rPr lang="en-US" i="1" dirty="0" smtClean="0"/>
              <a:t> </a:t>
            </a:r>
            <a:r>
              <a:rPr lang="en-US" dirty="0" smtClean="0"/>
              <a:t>and </a:t>
            </a:r>
            <a:r>
              <a:rPr lang="en-US" i="1" dirty="0" err="1" smtClean="0"/>
              <a:t>Bermor</a:t>
            </a:r>
            <a:r>
              <a:rPr lang="en-US" i="1" dirty="0" smtClean="0"/>
              <a:t> </a:t>
            </a:r>
            <a:r>
              <a:rPr lang="en-US" dirty="0" smtClean="0"/>
              <a:t>both involved requests to dissolve corporations serving as general partners of limited partnerships</a:t>
            </a:r>
          </a:p>
          <a:p>
            <a:r>
              <a:rPr lang="en-US" dirty="0" smtClean="0"/>
              <a:t>In each case, court rejected arguments that petitioner was acting in bad faith by seeking dissolution of general partner as part of plan to dissolve limited partnerships</a:t>
            </a:r>
          </a:p>
          <a:p>
            <a:endParaRPr lang="en-US" dirty="0"/>
          </a:p>
          <a:p>
            <a:endParaRPr lang="en-US" dirty="0"/>
          </a:p>
        </p:txBody>
      </p:sp>
    </p:spTree>
    <p:extLst>
      <p:ext uri="{BB962C8B-B14F-4D97-AF65-F5344CB8AC3E}">
        <p14:creationId xmlns="" xmlns:p14="http://schemas.microsoft.com/office/powerpoint/2010/main" val="32656630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a:t>
            </a:r>
            <a:r>
              <a:rPr lang="en-US" i="1" dirty="0" smtClean="0"/>
              <a:t>Del. C. </a:t>
            </a:r>
            <a:r>
              <a:rPr lang="en-US" dirty="0" smtClean="0"/>
              <a:t>§ 291</a:t>
            </a:r>
            <a:endParaRPr lang="en-US" dirty="0"/>
          </a:p>
        </p:txBody>
      </p:sp>
      <p:sp>
        <p:nvSpPr>
          <p:cNvPr id="3" name="Content Placeholder 2"/>
          <p:cNvSpPr>
            <a:spLocks noGrp="1"/>
          </p:cNvSpPr>
          <p:nvPr>
            <p:ph idx="1"/>
          </p:nvPr>
        </p:nvSpPr>
        <p:spPr/>
        <p:txBody>
          <a:bodyPr>
            <a:normAutofit lnSpcReduction="10000"/>
          </a:bodyPr>
          <a:lstStyle/>
          <a:p>
            <a:r>
              <a:rPr lang="en-US" dirty="0" smtClean="0"/>
              <a:t>Receivers for Insolvent Corporations</a:t>
            </a:r>
          </a:p>
          <a:p>
            <a:r>
              <a:rPr lang="en-US" dirty="0" smtClean="0"/>
              <a:t>Upon the application of any creditor or stockholder of an insolvent Delaware corporation, the Court of Chancy may, in its discretion, appoint one or more persons as receivers for the corporation</a:t>
            </a:r>
          </a:p>
          <a:p>
            <a:r>
              <a:rPr lang="en-US" dirty="0" smtClean="0"/>
              <a:t>Receiver obligated to manage the assets, business and affairs of the corporation and collect outstanding debts, claims and property</a:t>
            </a:r>
            <a:endParaRPr lang="en-US" dirty="0"/>
          </a:p>
        </p:txBody>
      </p:sp>
    </p:spTree>
    <p:extLst>
      <p:ext uri="{BB962C8B-B14F-4D97-AF65-F5344CB8AC3E}">
        <p14:creationId xmlns="" xmlns:p14="http://schemas.microsoft.com/office/powerpoint/2010/main" val="312115746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Points re: Section 291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Petitioner bears the burden of establishing that insolvency existed at the time of the filing of the petition.  </a:t>
            </a:r>
            <a:r>
              <a:rPr lang="en-US" i="1" dirty="0" smtClean="0"/>
              <a:t>Banks v. Cristina Copper Mines, Inc.</a:t>
            </a:r>
            <a:r>
              <a:rPr lang="en-US" dirty="0" smtClean="0"/>
              <a:t>, 99 A.2d 504 (Del. Ch. 1953)</a:t>
            </a:r>
          </a:p>
          <a:p>
            <a:r>
              <a:rPr lang="en-US" dirty="0" smtClean="0"/>
              <a:t>Insolvent for purposes of Section 291 if either: (1) liabilities exceed assets; or (2) unable to meet its currently maturing obligations in the ordinary course of business.  </a:t>
            </a:r>
            <a:r>
              <a:rPr lang="en-US" i="1" dirty="0" smtClean="0"/>
              <a:t>Production Resources Group, L.L.C. v. NCT Group, Inc.</a:t>
            </a:r>
            <a:r>
              <a:rPr lang="en-US" dirty="0" smtClean="0"/>
              <a:t>, 863 A.2d 772 (Del. Ch. 2004)</a:t>
            </a:r>
            <a:endParaRPr lang="en-US" dirty="0"/>
          </a:p>
        </p:txBody>
      </p:sp>
    </p:spTree>
    <p:extLst>
      <p:ext uri="{BB962C8B-B14F-4D97-AF65-F5344CB8AC3E}">
        <p14:creationId xmlns="" xmlns:p14="http://schemas.microsoft.com/office/powerpoint/2010/main" val="32329744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Points re: Section 291</a:t>
            </a:r>
            <a:endParaRPr lang="en-US" dirty="0"/>
          </a:p>
        </p:txBody>
      </p:sp>
      <p:sp>
        <p:nvSpPr>
          <p:cNvPr id="3" name="Content Placeholder 2"/>
          <p:cNvSpPr>
            <a:spLocks noGrp="1"/>
          </p:cNvSpPr>
          <p:nvPr>
            <p:ph idx="1"/>
          </p:nvPr>
        </p:nvSpPr>
        <p:spPr/>
        <p:txBody>
          <a:bodyPr>
            <a:noAutofit/>
          </a:bodyPr>
          <a:lstStyle/>
          <a:p>
            <a:r>
              <a:rPr lang="en-US" sz="2500" dirty="0" smtClean="0"/>
              <a:t>Court will exercise discretion if it is shown that the appointment is required by “special circumstances of great exigency” and would benefit stockholders or creditors.  </a:t>
            </a:r>
            <a:r>
              <a:rPr lang="en-US" sz="2500" i="1" dirty="0" smtClean="0"/>
              <a:t>In re Townsend Acres, Inc.</a:t>
            </a:r>
            <a:r>
              <a:rPr lang="en-US" sz="2500" dirty="0" smtClean="0"/>
              <a:t>, 1977 WL 2571 (Del. Ch. May 3, 1977)</a:t>
            </a:r>
          </a:p>
          <a:p>
            <a:r>
              <a:rPr lang="en-US" sz="2500" dirty="0" smtClean="0"/>
              <a:t>A receiver will not be appointed where such appointment will not benefit the petitioning creditor and will cause injury to other creditors.  </a:t>
            </a:r>
            <a:r>
              <a:rPr lang="en-US" sz="2500" i="1" dirty="0" smtClean="0"/>
              <a:t>Boggs v. Bellevue, Inc. of Washington, D.C.</a:t>
            </a:r>
            <a:r>
              <a:rPr lang="en-US" sz="2500" dirty="0" smtClean="0"/>
              <a:t>, 156 A. 202 (Del. Ch. 1931)</a:t>
            </a:r>
          </a:p>
          <a:p>
            <a:r>
              <a:rPr lang="en-US" sz="2500" dirty="0" smtClean="0"/>
              <a:t>“Creditor” includes judgment creditors, contract creditors and creditors at large.  </a:t>
            </a:r>
            <a:r>
              <a:rPr lang="en-US" sz="2500" i="1" dirty="0" err="1" smtClean="0"/>
              <a:t>Velcut</a:t>
            </a:r>
            <a:r>
              <a:rPr lang="en-US" sz="2500" i="1" dirty="0" smtClean="0"/>
              <a:t> Co. v. United States Wrench Mfg. Co.</a:t>
            </a:r>
            <a:r>
              <a:rPr lang="en-US" sz="2500" dirty="0" smtClean="0"/>
              <a:t>, 140 A. 801 (Del. Ch. 1928)</a:t>
            </a:r>
            <a:endParaRPr lang="en-US" sz="2500" dirty="0"/>
          </a:p>
        </p:txBody>
      </p:sp>
    </p:spTree>
    <p:extLst>
      <p:ext uri="{BB962C8B-B14F-4D97-AF65-F5344CB8AC3E}">
        <p14:creationId xmlns="" xmlns:p14="http://schemas.microsoft.com/office/powerpoint/2010/main" val="18242223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Points re: Section 291</a:t>
            </a:r>
            <a:endParaRPr lang="en-US" dirty="0"/>
          </a:p>
        </p:txBody>
      </p:sp>
      <p:sp>
        <p:nvSpPr>
          <p:cNvPr id="3" name="Content Placeholder 2"/>
          <p:cNvSpPr>
            <a:spLocks noGrp="1"/>
          </p:cNvSpPr>
          <p:nvPr>
            <p:ph idx="1"/>
          </p:nvPr>
        </p:nvSpPr>
        <p:spPr/>
        <p:txBody>
          <a:bodyPr/>
          <a:lstStyle/>
          <a:p>
            <a:r>
              <a:rPr lang="en-US" dirty="0" smtClean="0"/>
              <a:t>Appointment of a receiver does not result in dissolution</a:t>
            </a:r>
          </a:p>
          <a:p>
            <a:r>
              <a:rPr lang="en-US" dirty="0" smtClean="0"/>
              <a:t>The Court may subsequently discharge the receiver and return the assets to the corporation, may order the assets reduced to cash for distribution to creditors and stockholders</a:t>
            </a:r>
            <a:endParaRPr lang="en-US" dirty="0"/>
          </a:p>
        </p:txBody>
      </p:sp>
    </p:spTree>
    <p:extLst>
      <p:ext uri="{BB962C8B-B14F-4D97-AF65-F5344CB8AC3E}">
        <p14:creationId xmlns="" xmlns:p14="http://schemas.microsoft.com/office/powerpoint/2010/main" val="357063782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4400" dirty="0" smtClean="0">
                <a:latin typeface="+mj-lt"/>
              </a:rPr>
              <a:t>6 </a:t>
            </a:r>
            <a:r>
              <a:rPr lang="en-US" sz="4400" i="1" dirty="0" smtClean="0">
                <a:latin typeface="+mj-lt"/>
              </a:rPr>
              <a:t>Del. C. </a:t>
            </a:r>
            <a:r>
              <a:rPr lang="en-US" sz="4400" dirty="0" smtClean="0">
                <a:latin typeface="+mj-lt"/>
              </a:rPr>
              <a:t>§18-802</a:t>
            </a:r>
            <a:endParaRPr lang="en-US" sz="4400" dirty="0">
              <a:latin typeface="+mj-lt"/>
            </a:endParaRPr>
          </a:p>
        </p:txBody>
      </p:sp>
      <p:sp>
        <p:nvSpPr>
          <p:cNvPr id="3" name="Content Placeholder 2"/>
          <p:cNvSpPr>
            <a:spLocks noGrp="1"/>
          </p:cNvSpPr>
          <p:nvPr>
            <p:ph idx="1"/>
          </p:nvPr>
        </p:nvSpPr>
        <p:spPr/>
        <p:txBody>
          <a:bodyPr>
            <a:normAutofit/>
          </a:bodyPr>
          <a:lstStyle/>
          <a:p>
            <a:r>
              <a:rPr lang="en-US" dirty="0" smtClean="0"/>
              <a:t>Judicial Dissolution of an LLC: “On application by or for a member or manager the Court of Chancery may decree dissolution of a limited liability company whenever it is not reasonably practicable to carry on the business in conformity with a limited liability company agreement.”</a:t>
            </a:r>
            <a:endParaRPr lang="en-US" dirty="0"/>
          </a:p>
          <a:p>
            <a:r>
              <a:rPr lang="en-US" dirty="0" smtClean="0"/>
              <a:t>Dissolution is an “extreme remedy”</a:t>
            </a:r>
          </a:p>
        </p:txBody>
      </p:sp>
    </p:spTree>
    <p:extLst>
      <p:ext uri="{BB962C8B-B14F-4D97-AF65-F5344CB8AC3E}">
        <p14:creationId xmlns="" xmlns:p14="http://schemas.microsoft.com/office/powerpoint/2010/main" val="38220357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points re: 18-802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“Member” under 18-101(11) means a person who is admitted to a limited liability company as a member ….</a:t>
            </a:r>
          </a:p>
          <a:p>
            <a:r>
              <a:rPr lang="en-US" dirty="0" smtClean="0"/>
              <a:t>“Manager” under 18-101(10) means a person who is named as a manager of a limited liability company in, or designated as a manger of a limited liability company pursuant to, a limited liability company agreement or similar instrument under which the limited liability company is formed</a:t>
            </a:r>
            <a:endParaRPr lang="en-US" dirty="0"/>
          </a:p>
        </p:txBody>
      </p:sp>
    </p:spTree>
    <p:extLst>
      <p:ext uri="{BB962C8B-B14F-4D97-AF65-F5344CB8AC3E}">
        <p14:creationId xmlns="" xmlns:p14="http://schemas.microsoft.com/office/powerpoint/2010/main" val="3373876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aramond" pitchFamily="18" charset="0"/>
              </a:rPr>
              <a:t>No Need to Be Coy, Roy</a:t>
            </a:r>
            <a:br>
              <a:rPr lang="en-US" dirty="0" smtClean="0">
                <a:latin typeface="Garamond" pitchFamily="18" charset="0"/>
              </a:rPr>
            </a:br>
            <a:r>
              <a:rPr lang="en-US" sz="4000" dirty="0" smtClean="0">
                <a:latin typeface="Garamond" pitchFamily="18" charset="0"/>
              </a:rPr>
              <a:t>Forced Buyouts</a:t>
            </a:r>
            <a:endParaRPr lang="en-US" sz="4000" dirty="0">
              <a:latin typeface="Garamond" pitchFamily="18" charset="0"/>
            </a:endParaRPr>
          </a:p>
        </p:txBody>
      </p:sp>
      <p:sp>
        <p:nvSpPr>
          <p:cNvPr id="3" name="Content Placeholder 2"/>
          <p:cNvSpPr>
            <a:spLocks noGrp="1"/>
          </p:cNvSpPr>
          <p:nvPr>
            <p:ph idx="1"/>
          </p:nvPr>
        </p:nvSpPr>
        <p:spPr>
          <a:xfrm>
            <a:off x="457200" y="1981200"/>
            <a:ext cx="8229600" cy="4144963"/>
          </a:xfrm>
        </p:spPr>
        <p:txBody>
          <a:bodyPr/>
          <a:lstStyle/>
          <a:p>
            <a:r>
              <a:rPr lang="en-US" dirty="0" smtClean="0">
                <a:latin typeface="Garamond" pitchFamily="18" charset="0"/>
              </a:rPr>
              <a:t>Corporate Transactions</a:t>
            </a:r>
          </a:p>
          <a:p>
            <a:r>
              <a:rPr lang="en-US" dirty="0" smtClean="0">
                <a:latin typeface="Garamond" pitchFamily="18" charset="0"/>
              </a:rPr>
              <a:t>Majority v. Minority Remedies</a:t>
            </a:r>
          </a:p>
          <a:p>
            <a:pPr marL="0" indent="0">
              <a:buNone/>
            </a:pPr>
            <a:endParaRPr lang="en-US" dirty="0" smtClean="0">
              <a:latin typeface="Garamond"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“Reasonably Practicable” Under 18-802</a:t>
            </a:r>
            <a:endParaRPr lang="en-US" sz="3800" dirty="0"/>
          </a:p>
        </p:txBody>
      </p:sp>
      <p:sp>
        <p:nvSpPr>
          <p:cNvPr id="3" name="Content Placeholder 2"/>
          <p:cNvSpPr>
            <a:spLocks noGrp="1"/>
          </p:cNvSpPr>
          <p:nvPr>
            <p:ph idx="1"/>
          </p:nvPr>
        </p:nvSpPr>
        <p:spPr/>
        <p:txBody>
          <a:bodyPr>
            <a:normAutofit fontScale="92500" lnSpcReduction="10000"/>
          </a:bodyPr>
          <a:lstStyle/>
          <a:p>
            <a:r>
              <a:rPr lang="en-US" dirty="0" smtClean="0"/>
              <a:t>What is the defined purpose of the LLC?</a:t>
            </a:r>
          </a:p>
          <a:p>
            <a:pPr lvl="1"/>
            <a:r>
              <a:rPr lang="en-US" dirty="0" smtClean="0"/>
              <a:t>If the purpose is broad (such as “any lawful activity”), difficult to establish impracticability.  </a:t>
            </a:r>
            <a:r>
              <a:rPr lang="en-US" i="1" dirty="0" err="1" smtClean="0"/>
              <a:t>Wiggs</a:t>
            </a:r>
            <a:r>
              <a:rPr lang="en-US" i="1" dirty="0" smtClean="0"/>
              <a:t> v. Summit Midstream Partners, LLC</a:t>
            </a:r>
            <a:r>
              <a:rPr lang="en-US" dirty="0" smtClean="0"/>
              <a:t>, 2013 WL 1286180 (Del. Ch. Mar. 28, 2013); </a:t>
            </a:r>
            <a:r>
              <a:rPr lang="en-US" i="1" dirty="0" smtClean="0"/>
              <a:t>In re Arrow Investment Advisors, LLC</a:t>
            </a:r>
            <a:r>
              <a:rPr lang="en-US" dirty="0" smtClean="0"/>
              <a:t>, 2009 WL 1101682 (Del. Ch. Apr. 23, 2009)</a:t>
            </a:r>
          </a:p>
          <a:p>
            <a:pPr lvl="1"/>
            <a:r>
              <a:rPr lang="en-US" dirty="0" smtClean="0"/>
              <a:t>If the purpose is narrow, it is easier to establish impracticability if the ability to achieve the limited purpose of the LLC is impaired.  </a:t>
            </a:r>
            <a:r>
              <a:rPr lang="en-US" i="1" dirty="0" smtClean="0"/>
              <a:t>Vila v. </a:t>
            </a:r>
            <a:r>
              <a:rPr lang="en-US" i="1" dirty="0" err="1" smtClean="0"/>
              <a:t>BVWebTies</a:t>
            </a:r>
            <a:r>
              <a:rPr lang="en-US" i="1" dirty="0" smtClean="0"/>
              <a:t> LLC</a:t>
            </a:r>
            <a:r>
              <a:rPr lang="en-US" dirty="0" smtClean="0"/>
              <a:t>, 2010 WL 3866098 (Del. Ch. Oct. 1, 2010); </a:t>
            </a:r>
            <a:r>
              <a:rPr lang="en-US" i="1" dirty="0" smtClean="0"/>
              <a:t>In re Silver Leaf, LLC</a:t>
            </a:r>
            <a:r>
              <a:rPr lang="en-US" dirty="0" smtClean="0"/>
              <a:t>, 2005 WL 2045641 (Del. Ch. Aug. 18, 2005)</a:t>
            </a:r>
          </a:p>
        </p:txBody>
      </p:sp>
    </p:spTree>
    <p:extLst>
      <p:ext uri="{BB962C8B-B14F-4D97-AF65-F5344CB8AC3E}">
        <p14:creationId xmlns="" xmlns:p14="http://schemas.microsoft.com/office/powerpoint/2010/main" val="82841587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a:t>“Reasonably Practicable” Under 18-802</a:t>
            </a:r>
          </a:p>
        </p:txBody>
      </p:sp>
      <p:sp>
        <p:nvSpPr>
          <p:cNvPr id="3" name="Content Placeholder 2"/>
          <p:cNvSpPr>
            <a:spLocks noGrp="1"/>
          </p:cNvSpPr>
          <p:nvPr>
            <p:ph idx="1"/>
          </p:nvPr>
        </p:nvSpPr>
        <p:spPr/>
        <p:txBody>
          <a:bodyPr>
            <a:normAutofit fontScale="92500" lnSpcReduction="20000"/>
          </a:bodyPr>
          <a:lstStyle/>
          <a:p>
            <a:r>
              <a:rPr lang="en-US" dirty="0" smtClean="0"/>
              <a:t>Deadlock – Court will typically look to availability of exit mechanisms before ordering judicial dissolution based on Deadlock, but will not rule out deadlock if the exit mechanisms are not viable.  </a:t>
            </a:r>
            <a:r>
              <a:rPr lang="en-US" i="1" dirty="0" smtClean="0"/>
              <a:t>Lola Cars Intern. Ltd. v. </a:t>
            </a:r>
            <a:r>
              <a:rPr lang="en-US" i="1" dirty="0" err="1" smtClean="0"/>
              <a:t>Krohn</a:t>
            </a:r>
            <a:r>
              <a:rPr lang="en-US" i="1" dirty="0" smtClean="0"/>
              <a:t> Racing, LLC</a:t>
            </a:r>
            <a:r>
              <a:rPr lang="en-US" dirty="0" smtClean="0"/>
              <a:t>, 2009 WL 4052681 (Del. Ch. Nov. 12, 2009)</a:t>
            </a:r>
          </a:p>
          <a:p>
            <a:r>
              <a:rPr lang="en-US" dirty="0" smtClean="0"/>
              <a:t>Court will also look to case law interpreting Section 273 and 17-802 for interpreting “reasonably practicable.” </a:t>
            </a:r>
            <a:r>
              <a:rPr lang="en-US" i="1" dirty="0"/>
              <a:t>Haley v. Talcott</a:t>
            </a:r>
            <a:r>
              <a:rPr lang="en-US" dirty="0"/>
              <a:t>, 864 A.2d 86 (Del. Ch. 2004</a:t>
            </a:r>
            <a:r>
              <a:rPr lang="en-US" dirty="0" smtClean="0"/>
              <a:t>); </a:t>
            </a:r>
            <a:r>
              <a:rPr lang="en-US" i="1" dirty="0"/>
              <a:t>In re Silver Leaf, LLC</a:t>
            </a:r>
            <a:r>
              <a:rPr lang="en-US" dirty="0"/>
              <a:t>, 2005 WL 2045641 (Del. Ch. Aug. 18, 2005</a:t>
            </a:r>
            <a:r>
              <a:rPr lang="en-US" dirty="0" smtClean="0"/>
              <a:t>)</a:t>
            </a:r>
            <a:endParaRPr lang="en-US" dirty="0"/>
          </a:p>
        </p:txBody>
      </p:sp>
    </p:spTree>
    <p:extLst>
      <p:ext uri="{BB962C8B-B14F-4D97-AF65-F5344CB8AC3E}">
        <p14:creationId xmlns="" xmlns:p14="http://schemas.microsoft.com/office/powerpoint/2010/main" val="81708807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“Reasonably Practicable” (cont.)</a:t>
            </a:r>
            <a:endParaRPr lang="en-US" dirty="0"/>
          </a:p>
        </p:txBody>
      </p:sp>
      <p:sp>
        <p:nvSpPr>
          <p:cNvPr id="3" name="Content Placeholder 2"/>
          <p:cNvSpPr>
            <a:spLocks noGrp="1"/>
          </p:cNvSpPr>
          <p:nvPr>
            <p:ph idx="1"/>
          </p:nvPr>
        </p:nvSpPr>
        <p:spPr/>
        <p:txBody>
          <a:bodyPr/>
          <a:lstStyle/>
          <a:p>
            <a:r>
              <a:rPr lang="en-US" dirty="0" smtClean="0"/>
              <a:t>Insolvency – While a common basis for dissolution of corporations, it is not always relevant when considering the purpose of an LLC.   However, insolvency may go hand in hand with an LLC losing its key asset. </a:t>
            </a:r>
            <a:r>
              <a:rPr lang="en-US" i="1" dirty="0" smtClean="0"/>
              <a:t>In re Silver Leaf, </a:t>
            </a:r>
            <a:r>
              <a:rPr lang="en-US" dirty="0" smtClean="0"/>
              <a:t>LLC, 2005 WL 2045641 (Del</a:t>
            </a:r>
            <a:r>
              <a:rPr lang="en-US" dirty="0"/>
              <a:t>. Ch</a:t>
            </a:r>
            <a:r>
              <a:rPr lang="en-US" dirty="0" smtClean="0"/>
              <a:t>. Aug 18, 2005) </a:t>
            </a:r>
            <a:endParaRPr lang="en-US" dirty="0"/>
          </a:p>
        </p:txBody>
      </p:sp>
    </p:spTree>
    <p:extLst>
      <p:ext uri="{BB962C8B-B14F-4D97-AF65-F5344CB8AC3E}">
        <p14:creationId xmlns="" xmlns:p14="http://schemas.microsoft.com/office/powerpoint/2010/main" val="45251656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Points re: 18-802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Waiver: The Court of Chancery has held that Sections 18-802, 18-803 (Winding Up) and 18-805 (Trustees) are </a:t>
            </a:r>
            <a:r>
              <a:rPr lang="en-US" u="sng" dirty="0" smtClean="0"/>
              <a:t>not</a:t>
            </a:r>
            <a:r>
              <a:rPr lang="en-US" dirty="0" smtClean="0"/>
              <a:t> mandatory provisions of the LLC Act that cannot be modified by contract.  A waiver of judicial dissolution in the LLC Agreement is valid and enforceable under the statute.  </a:t>
            </a:r>
            <a:r>
              <a:rPr lang="en-US" i="1" dirty="0" smtClean="0"/>
              <a:t>R &amp; R Capital, LLC v. Buck &amp; Doe Run Valley Farms, LLC</a:t>
            </a:r>
            <a:r>
              <a:rPr lang="en-US" dirty="0" smtClean="0"/>
              <a:t>, 2008 WL 3846318 (Del. Ch. Aug. 19, 2008); </a:t>
            </a:r>
            <a:r>
              <a:rPr lang="en-US" i="1" dirty="0" err="1" smtClean="0"/>
              <a:t>Huatuco</a:t>
            </a:r>
            <a:r>
              <a:rPr lang="en-US" i="1" dirty="0" smtClean="0"/>
              <a:t> v. Satellite Healthcare</a:t>
            </a:r>
            <a:r>
              <a:rPr lang="en-US" dirty="0" smtClean="0"/>
              <a:t>, 2013 WL 6460898 (Del. Ch. Dec. 9, 2013)</a:t>
            </a:r>
            <a:endParaRPr lang="en-US" dirty="0"/>
          </a:p>
        </p:txBody>
      </p:sp>
    </p:spTree>
    <p:extLst>
      <p:ext uri="{BB962C8B-B14F-4D97-AF65-F5344CB8AC3E}">
        <p14:creationId xmlns="" xmlns:p14="http://schemas.microsoft.com/office/powerpoint/2010/main" val="380936187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a:t>
            </a:r>
            <a:r>
              <a:rPr lang="en-US" i="1" dirty="0"/>
              <a:t>Del. C. </a:t>
            </a:r>
            <a:r>
              <a:rPr lang="en-US" dirty="0"/>
              <a:t>§ </a:t>
            </a:r>
            <a:r>
              <a:rPr lang="en-US" dirty="0" smtClean="0"/>
              <a:t>17-802</a:t>
            </a:r>
            <a:endParaRPr lang="en-US" dirty="0"/>
          </a:p>
        </p:txBody>
      </p:sp>
      <p:sp>
        <p:nvSpPr>
          <p:cNvPr id="3" name="Content Placeholder 2"/>
          <p:cNvSpPr>
            <a:spLocks noGrp="1"/>
          </p:cNvSpPr>
          <p:nvPr>
            <p:ph idx="1"/>
          </p:nvPr>
        </p:nvSpPr>
        <p:spPr/>
        <p:txBody>
          <a:bodyPr/>
          <a:lstStyle/>
          <a:p>
            <a:r>
              <a:rPr lang="en-US" dirty="0" smtClean="0"/>
              <a:t>Judicial Dissolution of an LP: “</a:t>
            </a:r>
            <a:r>
              <a:rPr lang="en-US" dirty="0"/>
              <a:t>On application by or for a partner the Court of Chancery may decree dissolution of a limited partnership whenever it is not reasonably practicable to carry on the business in conformity with the partnership agreement”</a:t>
            </a:r>
          </a:p>
          <a:p>
            <a:endParaRPr lang="en-US" dirty="0"/>
          </a:p>
        </p:txBody>
      </p:sp>
    </p:spTree>
    <p:extLst>
      <p:ext uri="{BB962C8B-B14F-4D97-AF65-F5344CB8AC3E}">
        <p14:creationId xmlns="" xmlns:p14="http://schemas.microsoft.com/office/powerpoint/2010/main" val="112092298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Points re: Section 17-802</a:t>
            </a:r>
            <a:endParaRPr lang="en-US" dirty="0"/>
          </a:p>
        </p:txBody>
      </p:sp>
      <p:sp>
        <p:nvSpPr>
          <p:cNvPr id="3" name="Content Placeholder 2"/>
          <p:cNvSpPr>
            <a:spLocks noGrp="1"/>
          </p:cNvSpPr>
          <p:nvPr>
            <p:ph idx="1"/>
          </p:nvPr>
        </p:nvSpPr>
        <p:spPr/>
        <p:txBody>
          <a:bodyPr/>
          <a:lstStyle/>
          <a:p>
            <a:r>
              <a:rPr lang="en-US" dirty="0" smtClean="0"/>
              <a:t>“Reasonably practicable” interpreted the same way as for LLC’s.  </a:t>
            </a:r>
            <a:r>
              <a:rPr lang="en-US" i="1" dirty="0" smtClean="0"/>
              <a:t>In re Silver Leaf, LLC</a:t>
            </a:r>
            <a:r>
              <a:rPr lang="en-US" dirty="0" smtClean="0"/>
              <a:t>, 2005 WL 2045641 (Del. Ch. Aug. 18, 2005)</a:t>
            </a:r>
          </a:p>
          <a:p>
            <a:r>
              <a:rPr lang="en-US" dirty="0" smtClean="0"/>
              <a:t>Court has held that insolvency can be a basis for dissolving LP when the stated purpose of the LP was to operate for profit.  </a:t>
            </a:r>
            <a:r>
              <a:rPr lang="en-US" i="1" dirty="0" smtClean="0"/>
              <a:t>PC Tower Center, Inc. v. Tower Center Development Assoc.</a:t>
            </a:r>
            <a:r>
              <a:rPr lang="en-US" dirty="0" smtClean="0"/>
              <a:t>, 1989 WL 63901 (Del. Ch. June 8, 1989)</a:t>
            </a:r>
            <a:endParaRPr lang="en-US" dirty="0"/>
          </a:p>
        </p:txBody>
      </p:sp>
    </p:spTree>
    <p:extLst>
      <p:ext uri="{BB962C8B-B14F-4D97-AF65-F5344CB8AC3E}">
        <p14:creationId xmlns="" xmlns:p14="http://schemas.microsoft.com/office/powerpoint/2010/main" val="56934255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a:t>
            </a:r>
            <a:r>
              <a:rPr lang="en-US" i="1" dirty="0"/>
              <a:t>Del. C. </a:t>
            </a:r>
            <a:r>
              <a:rPr lang="en-US" dirty="0"/>
              <a:t>§ 17-802</a:t>
            </a:r>
          </a:p>
        </p:txBody>
      </p:sp>
      <p:sp>
        <p:nvSpPr>
          <p:cNvPr id="3" name="Content Placeholder 2"/>
          <p:cNvSpPr>
            <a:spLocks noGrp="1"/>
          </p:cNvSpPr>
          <p:nvPr>
            <p:ph idx="1"/>
          </p:nvPr>
        </p:nvSpPr>
        <p:spPr/>
        <p:txBody>
          <a:bodyPr/>
          <a:lstStyle/>
          <a:p>
            <a:r>
              <a:rPr lang="en-US" dirty="0" smtClean="0"/>
              <a:t>However, if the limited partnership is still operating under its stated purpose, and is still producing returns for its investors , even if not performing as expected, Court will not grant dissolution.  </a:t>
            </a:r>
            <a:r>
              <a:rPr lang="en-US" i="1" dirty="0" smtClean="0"/>
              <a:t>Cincinnati Bell Cellular Sys. Co. v. Ameritech Mobile Phone Serv. Of Cincinnati, Inc.</a:t>
            </a:r>
            <a:r>
              <a:rPr lang="en-US" dirty="0" smtClean="0"/>
              <a:t>, 1996 WL 506906 (Del. Ch. Sept. 3, 1996)</a:t>
            </a:r>
            <a:endParaRPr lang="en-US" dirty="0"/>
          </a:p>
        </p:txBody>
      </p:sp>
    </p:spTree>
    <p:extLst>
      <p:ext uri="{BB962C8B-B14F-4D97-AF65-F5344CB8AC3E}">
        <p14:creationId xmlns="" xmlns:p14="http://schemas.microsoft.com/office/powerpoint/2010/main" val="276818149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Court-Ordered Dissolution</a:t>
            </a:r>
            <a:endParaRPr lang="en-US" dirty="0"/>
          </a:p>
        </p:txBody>
      </p:sp>
      <p:sp>
        <p:nvSpPr>
          <p:cNvPr id="3" name="Content Placeholder 2"/>
          <p:cNvSpPr>
            <a:spLocks noGrp="1"/>
          </p:cNvSpPr>
          <p:nvPr>
            <p:ph idx="1"/>
          </p:nvPr>
        </p:nvSpPr>
        <p:spPr/>
        <p:txBody>
          <a:bodyPr/>
          <a:lstStyle/>
          <a:p>
            <a:r>
              <a:rPr lang="en-US" dirty="0" smtClean="0"/>
              <a:t>What happens next?</a:t>
            </a:r>
          </a:p>
          <a:p>
            <a:r>
              <a:rPr lang="en-US" i="1" dirty="0" smtClean="0"/>
              <a:t>In re Interstate General Media Holdings, LLC</a:t>
            </a:r>
            <a:r>
              <a:rPr lang="en-US" dirty="0" smtClean="0"/>
              <a:t>, 2014 WL 1697030 (Del. Ch. Apr. 25, 2014)</a:t>
            </a:r>
          </a:p>
          <a:p>
            <a:pPr lvl="1"/>
            <a:r>
              <a:rPr lang="en-US" dirty="0" smtClean="0"/>
              <a:t>Deadlocked LLC whose managing members agreed judicial dissolution was needed, but disagreed on the type of auction process to use.</a:t>
            </a:r>
          </a:p>
          <a:p>
            <a:pPr lvl="1"/>
            <a:r>
              <a:rPr lang="en-US" dirty="0" smtClean="0"/>
              <a:t>Court held that dissolution should happen via a private, English-style, open outcry auction among the members</a:t>
            </a:r>
          </a:p>
          <a:p>
            <a:endParaRPr lang="en-US" dirty="0"/>
          </a:p>
        </p:txBody>
      </p:sp>
    </p:spTree>
    <p:extLst>
      <p:ext uri="{BB962C8B-B14F-4D97-AF65-F5344CB8AC3E}">
        <p14:creationId xmlns="" xmlns:p14="http://schemas.microsoft.com/office/powerpoint/2010/main" val="49765063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Court-Ordered Dissolution</a:t>
            </a:r>
            <a:endParaRPr lang="en-US" dirty="0"/>
          </a:p>
        </p:txBody>
      </p:sp>
      <p:sp>
        <p:nvSpPr>
          <p:cNvPr id="3" name="Content Placeholder 2"/>
          <p:cNvSpPr>
            <a:spLocks noGrp="1"/>
          </p:cNvSpPr>
          <p:nvPr>
            <p:ph idx="1"/>
          </p:nvPr>
        </p:nvSpPr>
        <p:spPr/>
        <p:txBody>
          <a:bodyPr/>
          <a:lstStyle/>
          <a:p>
            <a:r>
              <a:rPr lang="en-US" dirty="0" smtClean="0"/>
              <a:t>But, in </a:t>
            </a:r>
            <a:r>
              <a:rPr lang="en-US" i="1" dirty="0" smtClean="0"/>
              <a:t>The EB Trust v. Information Management Services, Inc.</a:t>
            </a:r>
            <a:r>
              <a:rPr lang="en-US" dirty="0" smtClean="0"/>
              <a:t>, C.A. No. 9443-VCL (Del. Ch. June 16, 2014) (TRANSCRIPT), the court rejected proposal of private auction among existing stockholders, finding that the proponent of the plan had not proven why situation was so unique that general tenets of auction theory did not apply </a:t>
            </a:r>
            <a:endParaRPr lang="en-US" dirty="0"/>
          </a:p>
        </p:txBody>
      </p:sp>
    </p:spTree>
    <p:extLst>
      <p:ext uri="{BB962C8B-B14F-4D97-AF65-F5344CB8AC3E}">
        <p14:creationId xmlns="" xmlns:p14="http://schemas.microsoft.com/office/powerpoint/2010/main" val="187126792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603375"/>
          </a:xfrm>
        </p:spPr>
        <p:txBody>
          <a:bodyPr>
            <a:normAutofit/>
          </a:bodyPr>
          <a:lstStyle/>
          <a:p>
            <a:r>
              <a:rPr lang="en-US" dirty="0" smtClean="0">
                <a:latin typeface="Garamond" pitchFamily="18" charset="0"/>
              </a:rPr>
              <a:t>No Need to Be Coy, Roy</a:t>
            </a:r>
            <a:br>
              <a:rPr lang="en-US" dirty="0" smtClean="0">
                <a:latin typeface="Garamond" pitchFamily="18" charset="0"/>
              </a:rPr>
            </a:br>
            <a:r>
              <a:rPr lang="en-US" sz="3600" dirty="0" smtClean="0">
                <a:latin typeface="Garamond" pitchFamily="18" charset="0"/>
              </a:rPr>
              <a:t>Forced Buyouts in the Business Divorce</a:t>
            </a:r>
            <a:endParaRPr lang="en-US" sz="3600" dirty="0">
              <a:latin typeface="Garamond" pitchFamily="18" charset="0"/>
            </a:endParaRPr>
          </a:p>
        </p:txBody>
      </p:sp>
      <p:sp>
        <p:nvSpPr>
          <p:cNvPr id="3" name="Subtitle 2"/>
          <p:cNvSpPr>
            <a:spLocks noGrp="1"/>
          </p:cNvSpPr>
          <p:nvPr>
            <p:ph type="subTitle" idx="1"/>
          </p:nvPr>
        </p:nvSpPr>
        <p:spPr>
          <a:xfrm>
            <a:off x="1371600" y="5562600"/>
            <a:ext cx="6400800" cy="914400"/>
          </a:xfrm>
        </p:spPr>
        <p:txBody>
          <a:bodyPr>
            <a:normAutofit/>
          </a:bodyPr>
          <a:lstStyle/>
          <a:p>
            <a:r>
              <a:rPr lang="en-US" sz="2400" dirty="0" smtClean="0">
                <a:latin typeface="Andalus" pitchFamily="18" charset="-78"/>
                <a:cs typeface="Andalus" pitchFamily="18" charset="-78"/>
              </a:rPr>
              <a:t>Melissa N. </a:t>
            </a:r>
            <a:r>
              <a:rPr lang="en-US" sz="2400" dirty="0" err="1" smtClean="0">
                <a:latin typeface="Andalus" pitchFamily="18" charset="-78"/>
                <a:cs typeface="Andalus" pitchFamily="18" charset="-78"/>
              </a:rPr>
              <a:t>Donimirski</a:t>
            </a:r>
            <a:endParaRPr lang="en-US" sz="2400" dirty="0" smtClean="0">
              <a:latin typeface="Andalus" pitchFamily="18" charset="-78"/>
              <a:cs typeface="Andalus" pitchFamily="18" charset="-78"/>
            </a:endParaRPr>
          </a:p>
          <a:p>
            <a:r>
              <a:rPr lang="en-US" sz="2200" dirty="0" smtClean="0">
                <a:latin typeface="Felix Titling" panose="04060505060202020A04" pitchFamily="82" charset="0"/>
                <a:cs typeface="Andalus" pitchFamily="18" charset="-78"/>
              </a:rPr>
              <a:t>P</a:t>
            </a:r>
            <a:r>
              <a:rPr lang="en-US" sz="2000" dirty="0" smtClean="0">
                <a:latin typeface="Felix Titling" panose="04060505060202020A04" pitchFamily="82" charset="0"/>
                <a:cs typeface="Andalus" pitchFamily="18" charset="-78"/>
              </a:rPr>
              <a:t>roctor </a:t>
            </a:r>
            <a:r>
              <a:rPr lang="en-US" sz="2200" dirty="0" err="1" smtClean="0">
                <a:latin typeface="Felix Titling" panose="04060505060202020A04" pitchFamily="82" charset="0"/>
                <a:cs typeface="Andalus" pitchFamily="18" charset="-78"/>
              </a:rPr>
              <a:t>H</a:t>
            </a:r>
            <a:r>
              <a:rPr lang="en-US" sz="2000" dirty="0" err="1" smtClean="0">
                <a:latin typeface="Felix Titling" panose="04060505060202020A04" pitchFamily="82" charset="0"/>
                <a:cs typeface="Andalus" pitchFamily="18" charset="-78"/>
              </a:rPr>
              <a:t>eyman</a:t>
            </a:r>
            <a:r>
              <a:rPr lang="en-US" sz="2000" dirty="0" smtClean="0">
                <a:latin typeface="Felix Titling" panose="04060505060202020A04" pitchFamily="82" charset="0"/>
                <a:cs typeface="Andalus" pitchFamily="18" charset="-78"/>
              </a:rPr>
              <a:t> </a:t>
            </a:r>
            <a:r>
              <a:rPr lang="en-US" sz="2200" dirty="0" err="1" smtClean="0">
                <a:latin typeface="Felix Titling" panose="04060505060202020A04" pitchFamily="82" charset="0"/>
                <a:cs typeface="Andalus" pitchFamily="18" charset="-78"/>
              </a:rPr>
              <a:t>E</a:t>
            </a:r>
            <a:r>
              <a:rPr lang="en-US" sz="2000" dirty="0" err="1" smtClean="0">
                <a:latin typeface="Felix Titling" panose="04060505060202020A04" pitchFamily="82" charset="0"/>
                <a:cs typeface="Andalus" pitchFamily="18" charset="-78"/>
              </a:rPr>
              <a:t>nerio</a:t>
            </a:r>
            <a:r>
              <a:rPr lang="en-US" sz="2000" dirty="0" smtClean="0">
                <a:latin typeface="Felix Titling" panose="04060505060202020A04" pitchFamily="82" charset="0"/>
                <a:cs typeface="Andalus" pitchFamily="18" charset="-78"/>
              </a:rPr>
              <a:t> LLP</a:t>
            </a:r>
            <a:endParaRPr lang="en-US" sz="2000" dirty="0">
              <a:latin typeface="Felix Titling" panose="04060505060202020A04" pitchFamily="82" charset="0"/>
              <a:cs typeface="Andalus" pitchFamily="18"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600200"/>
          </a:xfrm>
        </p:spPr>
        <p:txBody>
          <a:bodyPr>
            <a:normAutofit/>
          </a:bodyPr>
          <a:lstStyle/>
          <a:p>
            <a:r>
              <a:rPr lang="en-US" sz="4000" dirty="0" smtClean="0">
                <a:latin typeface="Garamond" panose="02020404030301010803" pitchFamily="18" charset="0"/>
              </a:rPr>
              <a:t>Drop Off the Key, Lee</a:t>
            </a:r>
            <a:br>
              <a:rPr lang="en-US" sz="4000" dirty="0" smtClean="0">
                <a:latin typeface="Garamond" panose="02020404030301010803" pitchFamily="18" charset="0"/>
              </a:rPr>
            </a:br>
            <a:r>
              <a:rPr lang="en-US" sz="3600" dirty="0" smtClean="0">
                <a:latin typeface="Garamond" panose="02020404030301010803" pitchFamily="18" charset="0"/>
              </a:rPr>
              <a:t>Protective Measures</a:t>
            </a:r>
            <a:endParaRPr lang="en-US" sz="3600" dirty="0">
              <a:latin typeface="Garamond" panose="02020404030301010803" pitchFamily="18" charset="0"/>
            </a:endParaRPr>
          </a:p>
        </p:txBody>
      </p:sp>
      <p:sp>
        <p:nvSpPr>
          <p:cNvPr id="3" name="Subtitle 2"/>
          <p:cNvSpPr>
            <a:spLocks noGrp="1"/>
          </p:cNvSpPr>
          <p:nvPr>
            <p:ph type="subTitle" idx="1"/>
          </p:nvPr>
        </p:nvSpPr>
        <p:spPr>
          <a:xfrm>
            <a:off x="457200" y="1832113"/>
            <a:ext cx="7543800" cy="3505200"/>
          </a:xfrm>
        </p:spPr>
        <p:txBody>
          <a:bodyPr/>
          <a:lstStyle/>
          <a:p>
            <a:pPr marL="457200" indent="-457200" algn="just">
              <a:buFont typeface="Arial" panose="020B0604020202020204" pitchFamily="34" charset="0"/>
              <a:buChar char="•"/>
            </a:pPr>
            <a:r>
              <a:rPr lang="en-US" dirty="0" smtClean="0">
                <a:solidFill>
                  <a:schemeClr val="tx1"/>
                </a:solidFill>
                <a:latin typeface="Garamond" panose="02020404030301010803" pitchFamily="18" charset="0"/>
              </a:rPr>
              <a:t>Shareholder Agreements</a:t>
            </a:r>
          </a:p>
          <a:p>
            <a:pPr marL="457200" indent="-457200" algn="just">
              <a:buFont typeface="Arial" panose="020B0604020202020204" pitchFamily="34" charset="0"/>
              <a:buChar char="•"/>
            </a:pPr>
            <a:r>
              <a:rPr lang="en-US" dirty="0" smtClean="0">
                <a:solidFill>
                  <a:schemeClr val="tx1"/>
                </a:solidFill>
                <a:latin typeface="Garamond" panose="02020404030301010803" pitchFamily="18" charset="0"/>
              </a:rPr>
              <a:t>Operating Agreements</a:t>
            </a:r>
          </a:p>
          <a:p>
            <a:pPr marL="457200" indent="-457200" algn="just">
              <a:buFont typeface="Arial" panose="020B0604020202020204" pitchFamily="34" charset="0"/>
              <a:buChar char="•"/>
            </a:pPr>
            <a:r>
              <a:rPr lang="en-US" dirty="0" smtClean="0">
                <a:solidFill>
                  <a:schemeClr val="tx1"/>
                </a:solidFill>
                <a:latin typeface="Garamond" panose="02020404030301010803" pitchFamily="18" charset="0"/>
              </a:rPr>
              <a:t>Exit Mechanisms/Buyout Agreements</a:t>
            </a:r>
            <a:endParaRPr lang="en-US" dirty="0">
              <a:solidFill>
                <a:schemeClr val="tx1"/>
              </a:solidFill>
              <a:latin typeface="Garamond" panose="02020404030301010803" pitchFamily="18" charset="0"/>
            </a:endParaRPr>
          </a:p>
        </p:txBody>
      </p:sp>
    </p:spTree>
    <p:extLst>
      <p:ext uri="{BB962C8B-B14F-4D97-AF65-F5344CB8AC3E}">
        <p14:creationId xmlns="" xmlns:p14="http://schemas.microsoft.com/office/powerpoint/2010/main" val="32238214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latin typeface="Garamond" pitchFamily="18" charset="0"/>
              </a:rPr>
              <a:t>Effectuating the Forced Buyout – </a:t>
            </a:r>
            <a:br>
              <a:rPr lang="en-US" sz="4000" dirty="0" smtClean="0">
                <a:latin typeface="Garamond" pitchFamily="18" charset="0"/>
              </a:rPr>
            </a:br>
            <a:r>
              <a:rPr lang="en-US" sz="4000" dirty="0" smtClean="0">
                <a:latin typeface="Garamond" pitchFamily="18" charset="0"/>
              </a:rPr>
              <a:t>Majority Owner</a:t>
            </a:r>
            <a:endParaRPr lang="en-US" sz="4000" dirty="0">
              <a:latin typeface="Garamond" pitchFamily="18" charset="0"/>
            </a:endParaRPr>
          </a:p>
        </p:txBody>
      </p:sp>
      <p:sp>
        <p:nvSpPr>
          <p:cNvPr id="3" name="Content Placeholder 2"/>
          <p:cNvSpPr>
            <a:spLocks noGrp="1"/>
          </p:cNvSpPr>
          <p:nvPr>
            <p:ph idx="1"/>
          </p:nvPr>
        </p:nvSpPr>
        <p:spPr>
          <a:xfrm>
            <a:off x="457200" y="1447800"/>
            <a:ext cx="8229600" cy="5029200"/>
          </a:xfrm>
        </p:spPr>
        <p:txBody>
          <a:bodyPr>
            <a:normAutofit/>
          </a:bodyPr>
          <a:lstStyle/>
          <a:p>
            <a:r>
              <a:rPr lang="en-US" dirty="0" smtClean="0">
                <a:latin typeface="Garamond" pitchFamily="18" charset="0"/>
              </a:rPr>
              <a:t>Several options when the party that wants the divorce has a majority voting interest</a:t>
            </a:r>
          </a:p>
          <a:p>
            <a:pPr lvl="1"/>
            <a:r>
              <a:rPr lang="en-US" dirty="0" smtClean="0">
                <a:latin typeface="Garamond" pitchFamily="18" charset="0"/>
              </a:rPr>
              <a:t>Reverse stock split DGCL § 155</a:t>
            </a:r>
          </a:p>
          <a:p>
            <a:pPr lvl="1"/>
            <a:r>
              <a:rPr lang="en-US" dirty="0" smtClean="0">
                <a:latin typeface="Garamond" pitchFamily="18" charset="0"/>
              </a:rPr>
              <a:t>Squeeze out merger</a:t>
            </a:r>
          </a:p>
          <a:p>
            <a:pPr lvl="2"/>
            <a:r>
              <a:rPr lang="en-US" dirty="0" smtClean="0">
                <a:latin typeface="Garamond" pitchFamily="18" charset="0"/>
              </a:rPr>
              <a:t>Short form squeeze out merger DGCL § 253</a:t>
            </a:r>
          </a:p>
          <a:p>
            <a:pPr lvl="3"/>
            <a:r>
              <a:rPr lang="en-US" dirty="0" smtClean="0">
                <a:latin typeface="Garamond" pitchFamily="18" charset="0"/>
              </a:rPr>
              <a:t>90%+ interest </a:t>
            </a:r>
          </a:p>
          <a:p>
            <a:pPr lvl="3"/>
            <a:r>
              <a:rPr lang="en-US" dirty="0" smtClean="0">
                <a:latin typeface="Garamond" pitchFamily="18" charset="0"/>
              </a:rPr>
              <a:t>Appraisal is cashed out stockholder’s only recourse</a:t>
            </a:r>
          </a:p>
          <a:p>
            <a:pPr lvl="2"/>
            <a:r>
              <a:rPr lang="en-US" dirty="0" smtClean="0">
                <a:latin typeface="Garamond" pitchFamily="18" charset="0"/>
              </a:rPr>
              <a:t>Long form squeeze out merger DGCL § 251</a:t>
            </a:r>
          </a:p>
          <a:p>
            <a:pPr lvl="3"/>
            <a:r>
              <a:rPr lang="en-US" dirty="0" smtClean="0">
                <a:latin typeface="Garamond" pitchFamily="18" charset="0"/>
              </a:rPr>
              <a:t>Majority vote </a:t>
            </a:r>
            <a:r>
              <a:rPr lang="en-US" dirty="0" err="1" smtClean="0">
                <a:latin typeface="Garamond" pitchFamily="18" charset="0"/>
              </a:rPr>
              <a:t>BoD</a:t>
            </a:r>
            <a:r>
              <a:rPr lang="en-US" dirty="0" smtClean="0">
                <a:latin typeface="Garamond" pitchFamily="18" charset="0"/>
              </a:rPr>
              <a:t> and majority of shares</a:t>
            </a:r>
          </a:p>
          <a:p>
            <a:pPr lvl="3"/>
            <a:r>
              <a:rPr lang="en-US" dirty="0" smtClean="0">
                <a:latin typeface="Garamond" pitchFamily="18" charset="0"/>
              </a:rPr>
              <a:t>Subject to entire fairness review</a:t>
            </a:r>
          </a:p>
          <a:p>
            <a:pPr lvl="1"/>
            <a:r>
              <a:rPr lang="en-US" dirty="0" smtClean="0">
                <a:latin typeface="Garamond" pitchFamily="18" charset="0"/>
              </a:rPr>
              <a:t>Not available in alternative entities</a:t>
            </a:r>
          </a:p>
          <a:p>
            <a:pPr lvl="3"/>
            <a:endParaRPr lang="en-US" dirty="0">
              <a:latin typeface="Garamond" pitchFamily="18"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Garamond" pitchFamily="18" charset="0"/>
              </a:rPr>
              <a:t>Effectuating the Forced Buyout –</a:t>
            </a:r>
            <a:br>
              <a:rPr lang="en-US" sz="3600" dirty="0" smtClean="0">
                <a:latin typeface="Garamond" pitchFamily="18" charset="0"/>
              </a:rPr>
            </a:br>
            <a:r>
              <a:rPr lang="en-US" sz="3600" dirty="0" smtClean="0">
                <a:latin typeface="Garamond" pitchFamily="18" charset="0"/>
              </a:rPr>
              <a:t>Minority Owner</a:t>
            </a:r>
            <a:endParaRPr lang="en-US" sz="3600" dirty="0">
              <a:latin typeface="Garamond" pitchFamily="18" charset="0"/>
            </a:endParaRPr>
          </a:p>
        </p:txBody>
      </p:sp>
      <p:sp>
        <p:nvSpPr>
          <p:cNvPr id="3" name="Content Placeholder 2"/>
          <p:cNvSpPr>
            <a:spLocks noGrp="1"/>
          </p:cNvSpPr>
          <p:nvPr>
            <p:ph idx="1"/>
          </p:nvPr>
        </p:nvSpPr>
        <p:spPr/>
        <p:txBody>
          <a:bodyPr>
            <a:normAutofit lnSpcReduction="10000"/>
          </a:bodyPr>
          <a:lstStyle/>
          <a:p>
            <a:pPr marL="3175" indent="-3175">
              <a:buNone/>
            </a:pPr>
            <a:r>
              <a:rPr lang="en-US" dirty="0" smtClean="0">
                <a:latin typeface="Garamond" pitchFamily="18" charset="0"/>
              </a:rPr>
              <a:t>In corporate context, New York stockholder may seek dissolution for minority oppression under BCL § 1104-a </a:t>
            </a:r>
          </a:p>
          <a:p>
            <a:r>
              <a:rPr lang="en-US" dirty="0" smtClean="0">
                <a:latin typeface="Garamond" pitchFamily="18" charset="0"/>
              </a:rPr>
              <a:t>Must have right to vote 20% of outstanding shares</a:t>
            </a:r>
          </a:p>
          <a:p>
            <a:r>
              <a:rPr lang="en-US" dirty="0" smtClean="0">
                <a:latin typeface="Garamond" pitchFamily="18" charset="0"/>
              </a:rPr>
              <a:t>Must state a claim of fraudulent, oppressive, wasteful or illegal action by majority owner</a:t>
            </a:r>
          </a:p>
          <a:p>
            <a:pPr marL="3175" indent="-3175">
              <a:buNone/>
            </a:pPr>
            <a:r>
              <a:rPr lang="en-US" dirty="0" smtClean="0">
                <a:latin typeface="Garamond" pitchFamily="18" charset="0"/>
              </a:rPr>
              <a:t>Majority owner may avoid dissolution by opting to purchase minority shares under BCL § 1118(a) </a:t>
            </a:r>
            <a:endParaRPr lang="en-US" dirty="0">
              <a:latin typeface="Garamond" pitchFamily="18"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Garamond" pitchFamily="18" charset="0"/>
              </a:rPr>
              <a:t>Effectuating the Forced Buyout –</a:t>
            </a:r>
            <a:br>
              <a:rPr lang="en-US" sz="3600" dirty="0" smtClean="0">
                <a:latin typeface="Garamond" pitchFamily="18" charset="0"/>
              </a:rPr>
            </a:br>
            <a:r>
              <a:rPr lang="en-US" sz="3600" dirty="0" smtClean="0">
                <a:latin typeface="Garamond" pitchFamily="18" charset="0"/>
              </a:rPr>
              <a:t>Minority Owner cont’d</a:t>
            </a:r>
            <a:endParaRPr lang="en-US" sz="3600" dirty="0">
              <a:latin typeface="Garamond" pitchFamily="18" charset="0"/>
            </a:endParaRPr>
          </a:p>
        </p:txBody>
      </p:sp>
      <p:sp>
        <p:nvSpPr>
          <p:cNvPr id="3" name="Content Placeholder 2"/>
          <p:cNvSpPr>
            <a:spLocks noGrp="1"/>
          </p:cNvSpPr>
          <p:nvPr>
            <p:ph idx="1"/>
          </p:nvPr>
        </p:nvSpPr>
        <p:spPr/>
        <p:txBody>
          <a:bodyPr/>
          <a:lstStyle/>
          <a:p>
            <a:pPr marL="3175" indent="-3175">
              <a:buNone/>
            </a:pPr>
            <a:r>
              <a:rPr lang="en-US" dirty="0" smtClean="0">
                <a:latin typeface="Garamond" pitchFamily="18" charset="0"/>
              </a:rPr>
              <a:t>Concept of ‘equitable buyout’ permits New York Courts to equitably apply § 1118(a) in the alternative entity context</a:t>
            </a:r>
          </a:p>
          <a:p>
            <a:pPr lvl="1"/>
            <a:r>
              <a:rPr lang="en-US" i="1" dirty="0" smtClean="0">
                <a:latin typeface="Garamond" pitchFamily="18" charset="0"/>
              </a:rPr>
              <a:t>Mizrahi v. Cohen</a:t>
            </a:r>
            <a:r>
              <a:rPr lang="en-US" dirty="0" smtClean="0">
                <a:latin typeface="Garamond" pitchFamily="18" charset="0"/>
              </a:rPr>
              <a:t>, , 961 N.Y.S.2d 538 (N.Y.A.D. 2013)</a:t>
            </a:r>
            <a:endParaRPr lang="en-US" i="1" dirty="0" smtClean="0">
              <a:latin typeface="Garamond" pitchFamily="18" charset="0"/>
            </a:endParaRPr>
          </a:p>
          <a:p>
            <a:pPr lvl="1"/>
            <a:r>
              <a:rPr lang="en-US" i="1" dirty="0" smtClean="0">
                <a:latin typeface="Garamond" pitchFamily="18" charset="0"/>
              </a:rPr>
              <a:t>In re Superior Vending, LLC</a:t>
            </a:r>
            <a:r>
              <a:rPr lang="en-US" dirty="0" smtClean="0">
                <a:latin typeface="Garamond" pitchFamily="18" charset="0"/>
              </a:rPr>
              <a:t>, 898 N.Y.S.2d 191 (N.Y. A.D. 2010)</a:t>
            </a:r>
          </a:p>
          <a:p>
            <a:pPr lvl="2"/>
            <a:r>
              <a:rPr lang="en-US" dirty="0" smtClean="0">
                <a:latin typeface="Garamond" pitchFamily="18" charset="0"/>
              </a:rPr>
              <a:t>Permitted LLC majority member to avoid dissolution by buying out </a:t>
            </a:r>
            <a:r>
              <a:rPr lang="en-US" smtClean="0">
                <a:latin typeface="Garamond" pitchFamily="18" charset="0"/>
              </a:rPr>
              <a:t>minority member</a:t>
            </a:r>
            <a:endParaRPr lang="en-US" dirty="0" smtClean="0">
              <a:latin typeface="Garamond" pitchFamily="18" charset="0"/>
            </a:endParaRPr>
          </a:p>
          <a:p>
            <a:pPr lvl="2"/>
            <a:endParaRPr lang="en-US" dirty="0" smtClean="0">
              <a:latin typeface="Garamond" pitchFamily="18" charset="0"/>
            </a:endParaRPr>
          </a:p>
          <a:p>
            <a:pPr lvl="1"/>
            <a:endParaRPr lang="en-US" dirty="0" smtClean="0">
              <a:latin typeface="Garamond" pitchFamily="18" charset="0"/>
            </a:endParaRPr>
          </a:p>
          <a:p>
            <a:pPr lvl="1">
              <a:buNone/>
            </a:pPr>
            <a:endParaRPr lang="en-US" dirty="0">
              <a:latin typeface="Garamond" pitchFamily="18"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latin typeface="Garamond" pitchFamily="18" charset="0"/>
              </a:rPr>
              <a:t>Effectuating the Forced Buyout –</a:t>
            </a:r>
            <a:br>
              <a:rPr lang="en-US" sz="4000" dirty="0" smtClean="0">
                <a:latin typeface="Garamond" pitchFamily="18" charset="0"/>
              </a:rPr>
            </a:br>
            <a:r>
              <a:rPr lang="en-US" sz="4000" dirty="0" smtClean="0">
                <a:latin typeface="Garamond" pitchFamily="18" charset="0"/>
              </a:rPr>
              <a:t>Minority Owner</a:t>
            </a:r>
            <a:endParaRPr lang="en-US" sz="4000" dirty="0">
              <a:latin typeface="Garamond" pitchFamily="18" charset="0"/>
            </a:endParaRPr>
          </a:p>
        </p:txBody>
      </p:sp>
      <p:sp>
        <p:nvSpPr>
          <p:cNvPr id="3" name="Content Placeholder 2"/>
          <p:cNvSpPr>
            <a:spLocks noGrp="1"/>
          </p:cNvSpPr>
          <p:nvPr>
            <p:ph idx="1"/>
          </p:nvPr>
        </p:nvSpPr>
        <p:spPr>
          <a:xfrm>
            <a:off x="457200" y="1600200"/>
            <a:ext cx="8229600" cy="4800600"/>
          </a:xfrm>
        </p:spPr>
        <p:txBody>
          <a:bodyPr>
            <a:normAutofit lnSpcReduction="10000"/>
          </a:bodyPr>
          <a:lstStyle/>
          <a:p>
            <a:pPr marL="0" indent="1588">
              <a:buNone/>
            </a:pPr>
            <a:r>
              <a:rPr lang="en-US" dirty="0" smtClean="0">
                <a:latin typeface="Garamond" pitchFamily="18" charset="0"/>
              </a:rPr>
              <a:t>Fewer options in Delaware corporate context where minority owner wants to be bought out</a:t>
            </a:r>
          </a:p>
          <a:p>
            <a:r>
              <a:rPr lang="en-US" sz="2800" dirty="0" smtClean="0">
                <a:latin typeface="Garamond" pitchFamily="18" charset="0"/>
              </a:rPr>
              <a:t>No minority oppression claim in Delaware</a:t>
            </a:r>
          </a:p>
          <a:p>
            <a:r>
              <a:rPr lang="en-US" sz="2800" dirty="0" smtClean="0">
                <a:latin typeface="Garamond" pitchFamily="18" charset="0"/>
              </a:rPr>
              <a:t>No right to dividends</a:t>
            </a:r>
          </a:p>
          <a:p>
            <a:r>
              <a:rPr lang="en-US" sz="2800" dirty="0" smtClean="0">
                <a:latin typeface="Garamond" pitchFamily="18" charset="0"/>
              </a:rPr>
              <a:t>No right to be bought out by majority</a:t>
            </a:r>
          </a:p>
          <a:p>
            <a:pPr lvl="1"/>
            <a:r>
              <a:rPr lang="en-US" sz="2400" dirty="0" smtClean="0">
                <a:latin typeface="Garamond" pitchFamily="18" charset="0"/>
              </a:rPr>
              <a:t>“[A] controlling stockholder generally does not have a fiduciary duty to buy back a minority stockholder's shares.”</a:t>
            </a:r>
            <a:br>
              <a:rPr lang="en-US" sz="2400" dirty="0" smtClean="0">
                <a:latin typeface="Garamond" pitchFamily="18" charset="0"/>
              </a:rPr>
            </a:br>
            <a:r>
              <a:rPr lang="it-IT" sz="2400" i="1" dirty="0" smtClean="0">
                <a:latin typeface="Garamond" pitchFamily="18" charset="0"/>
              </a:rPr>
              <a:t>Blaustein v. Lord Baltimore Capital Corp</a:t>
            </a:r>
            <a:r>
              <a:rPr lang="it-IT" sz="2400" dirty="0" smtClean="0">
                <a:latin typeface="Garamond" pitchFamily="18" charset="0"/>
              </a:rPr>
              <a:t>., 2013 WL 1810956, *16</a:t>
            </a:r>
            <a:br>
              <a:rPr lang="it-IT" sz="2400" dirty="0" smtClean="0">
                <a:latin typeface="Garamond" pitchFamily="18" charset="0"/>
              </a:rPr>
            </a:br>
            <a:r>
              <a:rPr lang="it-IT" sz="2400" dirty="0" smtClean="0">
                <a:latin typeface="Garamond" pitchFamily="18" charset="0"/>
              </a:rPr>
              <a:t>  (Del. Ch.)</a:t>
            </a:r>
          </a:p>
          <a:p>
            <a:r>
              <a:rPr lang="it-IT" sz="2800" dirty="0" smtClean="0">
                <a:latin typeface="Garamond" pitchFamily="18" charset="0"/>
              </a:rPr>
              <a:t>In alternative entity context, rights governed by contract</a:t>
            </a:r>
            <a:endParaRPr lang="en-US" sz="2800" dirty="0">
              <a:latin typeface="Garamond" pitchFamily="18"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Garamond" pitchFamily="18" charset="0"/>
              </a:rPr>
              <a:t>Effectuating the Forced Buyout –</a:t>
            </a:r>
            <a:br>
              <a:rPr lang="en-US" sz="3600" dirty="0" smtClean="0">
                <a:latin typeface="Garamond" pitchFamily="18" charset="0"/>
              </a:rPr>
            </a:br>
            <a:r>
              <a:rPr lang="en-US" sz="3600" dirty="0" smtClean="0">
                <a:latin typeface="Garamond" pitchFamily="18" charset="0"/>
              </a:rPr>
              <a:t>Minority Owner</a:t>
            </a:r>
            <a:endParaRPr lang="en-US" sz="3600" dirty="0">
              <a:latin typeface="Garamond" pitchFamily="18" charset="0"/>
            </a:endParaRPr>
          </a:p>
        </p:txBody>
      </p:sp>
      <p:sp>
        <p:nvSpPr>
          <p:cNvPr id="3" name="Content Placeholder 2"/>
          <p:cNvSpPr>
            <a:spLocks noGrp="1"/>
          </p:cNvSpPr>
          <p:nvPr>
            <p:ph idx="1"/>
          </p:nvPr>
        </p:nvSpPr>
        <p:spPr>
          <a:xfrm>
            <a:off x="457200" y="1600200"/>
            <a:ext cx="8229600" cy="5029200"/>
          </a:xfrm>
        </p:spPr>
        <p:txBody>
          <a:bodyPr>
            <a:normAutofit lnSpcReduction="10000"/>
          </a:bodyPr>
          <a:lstStyle/>
          <a:p>
            <a:pPr marL="3175" indent="-3175">
              <a:buNone/>
            </a:pPr>
            <a:r>
              <a:rPr lang="en-US" dirty="0" smtClean="0">
                <a:latin typeface="Garamond" pitchFamily="18" charset="0"/>
              </a:rPr>
              <a:t>Thus, minority shareholders instead agitate to attempt to convince majority to effectuate a buyout</a:t>
            </a:r>
          </a:p>
          <a:p>
            <a:r>
              <a:rPr lang="en-US" dirty="0" smtClean="0">
                <a:latin typeface="Garamond" pitchFamily="18" charset="0"/>
              </a:rPr>
              <a:t>Books and records actions </a:t>
            </a:r>
          </a:p>
          <a:p>
            <a:pPr lvl="2"/>
            <a:r>
              <a:rPr lang="en-US" dirty="0" smtClean="0">
                <a:latin typeface="Garamond" pitchFamily="18" charset="0"/>
              </a:rPr>
              <a:t>DGCL § 220</a:t>
            </a:r>
          </a:p>
          <a:p>
            <a:pPr lvl="2"/>
            <a:r>
              <a:rPr lang="en-US" dirty="0" smtClean="0">
                <a:latin typeface="Garamond" pitchFamily="18" charset="0"/>
              </a:rPr>
              <a:t>DE RULPA § 17-305</a:t>
            </a:r>
          </a:p>
          <a:p>
            <a:pPr lvl="2"/>
            <a:r>
              <a:rPr lang="en-US" dirty="0" smtClean="0">
                <a:latin typeface="Garamond" pitchFamily="18" charset="0"/>
              </a:rPr>
              <a:t>DE LLCA § 18-305</a:t>
            </a:r>
          </a:p>
          <a:p>
            <a:pPr lvl="1"/>
            <a:r>
              <a:rPr lang="en-US" dirty="0" smtClean="0">
                <a:latin typeface="Garamond" pitchFamily="18" charset="0"/>
              </a:rPr>
              <a:t>Expensive</a:t>
            </a:r>
          </a:p>
          <a:p>
            <a:pPr lvl="1"/>
            <a:r>
              <a:rPr lang="en-US" dirty="0" smtClean="0">
                <a:latin typeface="Garamond" pitchFamily="18" charset="0"/>
              </a:rPr>
              <a:t>Only awarded documents</a:t>
            </a:r>
          </a:p>
          <a:p>
            <a:pPr lvl="1"/>
            <a:r>
              <a:rPr lang="en-US" dirty="0" smtClean="0">
                <a:latin typeface="Garamond" pitchFamily="18" charset="0"/>
              </a:rPr>
              <a:t>Must file another action for breach of fiduciary duty once have documents</a:t>
            </a:r>
          </a:p>
          <a:p>
            <a:pPr lvl="1"/>
            <a:endParaRPr lang="en-US" dirty="0" smtClean="0">
              <a:latin typeface="Garamond" pitchFamily="18" charset="0"/>
            </a:endParaRPr>
          </a:p>
          <a:p>
            <a:endParaRPr lang="en-US" dirty="0">
              <a:latin typeface="Garamond" pitchFamily="18"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aramond" pitchFamily="18" charset="0"/>
              </a:rPr>
              <a:t>Effectuating the Forced Buyout –</a:t>
            </a:r>
            <a:br>
              <a:rPr lang="en-US" dirty="0" smtClean="0">
                <a:latin typeface="Garamond" pitchFamily="18" charset="0"/>
              </a:rPr>
            </a:br>
            <a:r>
              <a:rPr lang="en-US" dirty="0" smtClean="0">
                <a:latin typeface="Garamond" pitchFamily="18" charset="0"/>
              </a:rPr>
              <a:t>Minority Owner</a:t>
            </a:r>
            <a:endParaRPr lang="en-US" dirty="0"/>
          </a:p>
        </p:txBody>
      </p:sp>
      <p:sp>
        <p:nvSpPr>
          <p:cNvPr id="3" name="Content Placeholder 2"/>
          <p:cNvSpPr>
            <a:spLocks noGrp="1"/>
          </p:cNvSpPr>
          <p:nvPr>
            <p:ph idx="1"/>
          </p:nvPr>
        </p:nvSpPr>
        <p:spPr/>
        <p:txBody>
          <a:bodyPr/>
          <a:lstStyle/>
          <a:p>
            <a:r>
              <a:rPr lang="en-US" dirty="0" smtClean="0">
                <a:latin typeface="Garamond" pitchFamily="18" charset="0"/>
              </a:rPr>
              <a:t>Derivative action for breach of fiduciary duty</a:t>
            </a:r>
          </a:p>
          <a:p>
            <a:pPr lvl="1"/>
            <a:r>
              <a:rPr lang="en-US" dirty="0" smtClean="0">
                <a:latin typeface="Garamond" pitchFamily="18" charset="0"/>
              </a:rPr>
              <a:t>Crude tool to force buyout</a:t>
            </a:r>
          </a:p>
          <a:p>
            <a:pPr lvl="1"/>
            <a:r>
              <a:rPr lang="en-US" dirty="0" smtClean="0">
                <a:latin typeface="Garamond" pitchFamily="18" charset="0"/>
              </a:rPr>
              <a:t>Recovery goes to the corporation</a:t>
            </a:r>
          </a:p>
          <a:p>
            <a:pPr lvl="2"/>
            <a:r>
              <a:rPr lang="en-US" dirty="0" smtClean="0">
                <a:latin typeface="Garamond" pitchFamily="18" charset="0"/>
              </a:rPr>
              <a:t>If majority cashes out minority, derivative claims may be considered an asset of the corporation and used to determine fair value of shares.  </a:t>
            </a:r>
            <a:r>
              <a:rPr lang="en-US" i="1" dirty="0" err="1" smtClean="0">
                <a:latin typeface="Garamond" pitchFamily="18" charset="0"/>
              </a:rPr>
              <a:t>Zutrau</a:t>
            </a:r>
            <a:r>
              <a:rPr lang="en-US" i="1" dirty="0" smtClean="0">
                <a:latin typeface="Garamond" pitchFamily="18" charset="0"/>
              </a:rPr>
              <a:t> v. </a:t>
            </a:r>
            <a:r>
              <a:rPr lang="en-US" i="1" dirty="0" err="1" smtClean="0">
                <a:latin typeface="Garamond" pitchFamily="18" charset="0"/>
              </a:rPr>
              <a:t>Jansing</a:t>
            </a:r>
            <a:r>
              <a:rPr lang="en-US" dirty="0" smtClean="0">
                <a:latin typeface="Garamond" pitchFamily="18" charset="0"/>
              </a:rPr>
              <a:t> , 2014 WL 3772859 (Del. Ch.)</a:t>
            </a:r>
          </a:p>
          <a:p>
            <a:pPr lvl="1"/>
            <a:r>
              <a:rPr lang="en-US" dirty="0" smtClean="0">
                <a:latin typeface="Garamond" pitchFamily="18" charset="0"/>
              </a:rPr>
              <a:t>Settlement must be approved by the court</a:t>
            </a:r>
          </a:p>
          <a:p>
            <a:pPr lvl="2"/>
            <a:endParaRPr lang="en-US" dirty="0" smtClean="0">
              <a:latin typeface="Garamond" pitchFamily="18" charset="0"/>
            </a:endParaRPr>
          </a:p>
          <a:p>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dirty="0"/>
          </a:p>
        </p:txBody>
      </p:sp>
      <p:sp>
        <p:nvSpPr>
          <p:cNvPr id="3" name="Text Placeholder 2"/>
          <p:cNvSpPr>
            <a:spLocks noGrp="1"/>
          </p:cNvSpPr>
          <p:nvPr>
            <p:ph type="body" sz="quarter" idx="11"/>
          </p:nvPr>
        </p:nvSpPr>
        <p:spPr/>
        <p:txBody>
          <a:bodyPr/>
          <a:lstStyle/>
          <a:p>
            <a:r>
              <a:rPr lang="en-US" dirty="0" smtClean="0"/>
              <a:t>Michaela L. Sozio</a:t>
            </a:r>
            <a:endParaRPr lang="en-US" dirty="0"/>
          </a:p>
        </p:txBody>
      </p:sp>
      <p:sp>
        <p:nvSpPr>
          <p:cNvPr id="4" name="Title 3"/>
          <p:cNvSpPr>
            <a:spLocks noGrp="1"/>
          </p:cNvSpPr>
          <p:nvPr>
            <p:ph type="title"/>
          </p:nvPr>
        </p:nvSpPr>
        <p:spPr>
          <a:xfrm>
            <a:off x="228600" y="2077135"/>
            <a:ext cx="8686800" cy="646331"/>
          </a:xfrm>
        </p:spPr>
        <p:txBody>
          <a:bodyPr/>
          <a:lstStyle/>
          <a:p>
            <a:r>
              <a:rPr lang="en-US" dirty="0" smtClean="0"/>
              <a:t>Drop off the Key, Lee</a:t>
            </a:r>
            <a:endParaRPr lang="en-US" dirty="0"/>
          </a:p>
        </p:txBody>
      </p:sp>
      <p:sp>
        <p:nvSpPr>
          <p:cNvPr id="5" name="Text Placeholder 4"/>
          <p:cNvSpPr>
            <a:spLocks noGrp="1"/>
          </p:cNvSpPr>
          <p:nvPr>
            <p:ph type="body" sz="quarter" idx="12"/>
          </p:nvPr>
        </p:nvSpPr>
        <p:spPr/>
        <p:txBody>
          <a:bodyPr>
            <a:normAutofit/>
          </a:bodyPr>
          <a:lstStyle/>
          <a:p>
            <a:r>
              <a:rPr lang="en-US" dirty="0" smtClean="0"/>
              <a:t>Protective Measures</a:t>
            </a:r>
          </a:p>
        </p:txBody>
      </p:sp>
      <p:sp>
        <p:nvSpPr>
          <p:cNvPr id="6" name="Text Placeholder 5"/>
          <p:cNvSpPr>
            <a:spLocks noGrp="1"/>
          </p:cNvSpPr>
          <p:nvPr>
            <p:ph type="body" sz="quarter" idx="13"/>
          </p:nvPr>
        </p:nvSpPr>
        <p:spPr/>
        <p:txBody>
          <a:bodyPr/>
          <a:lstStyle/>
          <a:p>
            <a:endParaRPr lang="en-US" dirty="0"/>
          </a:p>
        </p:txBody>
      </p:sp>
    </p:spTree>
  </p:cSld>
  <p:clrMapOvr>
    <a:masterClrMapping/>
  </p:clrMapOvr>
  <p:transition>
    <p:fade thruBlk="1"/>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5400" dirty="0" smtClean="0"/>
              <a:t>Drop off the key, Lee …</a:t>
            </a:r>
          </a:p>
          <a:p>
            <a:endParaRPr lang="en-US" dirty="0" smtClean="0"/>
          </a:p>
          <a:p>
            <a:pPr lvl="1"/>
            <a:r>
              <a:rPr lang="en-US" sz="3600" dirty="0" smtClean="0"/>
              <a:t>The inevitable has occurred.   We just can’t get along …</a:t>
            </a:r>
            <a:endParaRPr lang="en-US" sz="3600" dirty="0"/>
          </a:p>
        </p:txBody>
      </p:sp>
      <p:sp>
        <p:nvSpPr>
          <p:cNvPr id="3" name="Title 2"/>
          <p:cNvSpPr>
            <a:spLocks noGrp="1"/>
          </p:cNvSpPr>
          <p:nvPr>
            <p:ph type="title"/>
          </p:nvPr>
        </p:nvSpPr>
        <p:spPr/>
        <p:txBody>
          <a:bodyPr/>
          <a:lstStyle/>
          <a:p>
            <a:endParaRPr lang="en-US" dirty="0"/>
          </a:p>
        </p:txBody>
      </p:sp>
      <p:sp>
        <p:nvSpPr>
          <p:cNvPr id="4" name="Slide Number Placeholder 3"/>
          <p:cNvSpPr>
            <a:spLocks noGrp="1"/>
          </p:cNvSpPr>
          <p:nvPr>
            <p:ph type="sldNum" sz="quarter" idx="10"/>
          </p:nvPr>
        </p:nvSpPr>
        <p:spPr/>
        <p:txBody>
          <a:bodyPr/>
          <a:lstStyle/>
          <a:p>
            <a:fld id="{EC1EAC77-01EF-4141-9EC2-43BB2D5B21B2}" type="slidenum">
              <a:rPr lang="en-US" smtClean="0"/>
              <a:pPr/>
              <a:t>67</a:t>
            </a:fld>
            <a:endParaRPr lang="en-US" dirty="0"/>
          </a:p>
        </p:txBody>
      </p:sp>
    </p:spTree>
  </p:cSld>
  <p:clrMapOvr>
    <a:masterClrMapping/>
  </p:clrMapOvr>
  <p:transition>
    <p:fade thruBlk="1"/>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dirty="0" smtClean="0"/>
              <a:t>Do we have an agreement that:</a:t>
            </a:r>
          </a:p>
          <a:p>
            <a:pPr lvl="1"/>
            <a:r>
              <a:rPr lang="en-US" sz="3200" dirty="0" smtClean="0"/>
              <a:t>Avoids as many disputes as possible?</a:t>
            </a:r>
          </a:p>
          <a:p>
            <a:pPr lvl="1"/>
            <a:r>
              <a:rPr lang="en-US" sz="3200" dirty="0" smtClean="0"/>
              <a:t>Has a mechanism in place to efficiently handle the dispute?</a:t>
            </a:r>
          </a:p>
          <a:p>
            <a:pPr lvl="1"/>
            <a:r>
              <a:rPr lang="en-US" sz="3200" dirty="0" smtClean="0"/>
              <a:t>Provides for multiple exit strategies for dissatisfied shareholders?</a:t>
            </a:r>
          </a:p>
          <a:p>
            <a:pPr lvl="1"/>
            <a:r>
              <a:rPr lang="en-US" sz="3200" dirty="0" smtClean="0"/>
              <a:t>Removes subjectivity from valuation?</a:t>
            </a:r>
            <a:endParaRPr lang="en-US" sz="3200" dirty="0"/>
          </a:p>
        </p:txBody>
      </p:sp>
      <p:sp>
        <p:nvSpPr>
          <p:cNvPr id="3" name="Title 2"/>
          <p:cNvSpPr>
            <a:spLocks noGrp="1"/>
          </p:cNvSpPr>
          <p:nvPr>
            <p:ph type="title"/>
          </p:nvPr>
        </p:nvSpPr>
        <p:spPr/>
        <p:txBody>
          <a:bodyPr/>
          <a:lstStyle/>
          <a:p>
            <a:endParaRPr lang="en-US"/>
          </a:p>
        </p:txBody>
      </p:sp>
      <p:sp>
        <p:nvSpPr>
          <p:cNvPr id="4" name="Slide Number Placeholder 3"/>
          <p:cNvSpPr>
            <a:spLocks noGrp="1"/>
          </p:cNvSpPr>
          <p:nvPr>
            <p:ph type="sldNum" sz="quarter" idx="10"/>
          </p:nvPr>
        </p:nvSpPr>
        <p:spPr/>
        <p:txBody>
          <a:bodyPr/>
          <a:lstStyle/>
          <a:p>
            <a:fld id="{EC1EAC77-01EF-4141-9EC2-43BB2D5B21B2}" type="slidenum">
              <a:rPr lang="en-US" smtClean="0"/>
              <a:pPr/>
              <a:t>68</a:t>
            </a:fld>
            <a:endParaRPr lang="en-US" dirty="0"/>
          </a:p>
        </p:txBody>
      </p:sp>
    </p:spTree>
  </p:cSld>
  <p:clrMapOvr>
    <a:masterClrMapping/>
  </p:clrMapOvr>
  <p:transition>
    <p:fade thruBlk="1"/>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dirty="0" smtClean="0"/>
              <a:t>Model Business Corporations Act § 7.32 – Shareholder Agreements</a:t>
            </a:r>
          </a:p>
          <a:p>
            <a:pPr lvl="1"/>
            <a:r>
              <a:rPr lang="en-US" sz="3200" dirty="0" smtClean="0"/>
              <a:t>Expansive re the types of issues that can be contracted for in shareholder agreements</a:t>
            </a:r>
          </a:p>
          <a:p>
            <a:pPr lvl="1"/>
            <a:r>
              <a:rPr lang="en-US" sz="3200" dirty="0" smtClean="0"/>
              <a:t>Primary focus:  protection of minority shareholder rights</a:t>
            </a:r>
            <a:endParaRPr lang="en-US" sz="3200" dirty="0"/>
          </a:p>
        </p:txBody>
      </p:sp>
      <p:sp>
        <p:nvSpPr>
          <p:cNvPr id="3" name="Title 2"/>
          <p:cNvSpPr>
            <a:spLocks noGrp="1"/>
          </p:cNvSpPr>
          <p:nvPr>
            <p:ph type="title"/>
          </p:nvPr>
        </p:nvSpPr>
        <p:spPr/>
        <p:txBody>
          <a:bodyPr/>
          <a:lstStyle/>
          <a:p>
            <a:endParaRPr lang="en-US"/>
          </a:p>
        </p:txBody>
      </p:sp>
      <p:sp>
        <p:nvSpPr>
          <p:cNvPr id="4" name="Slide Number Placeholder 3"/>
          <p:cNvSpPr>
            <a:spLocks noGrp="1"/>
          </p:cNvSpPr>
          <p:nvPr>
            <p:ph type="sldNum" sz="quarter" idx="10"/>
          </p:nvPr>
        </p:nvSpPr>
        <p:spPr/>
        <p:txBody>
          <a:bodyPr/>
          <a:lstStyle/>
          <a:p>
            <a:fld id="{EC1EAC77-01EF-4141-9EC2-43BB2D5B21B2}" type="slidenum">
              <a:rPr lang="en-US" smtClean="0"/>
              <a:pPr/>
              <a:t>69</a:t>
            </a:fld>
            <a:endParaRPr lang="en-US" dirty="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r>
              <a:rPr lang="en-US" dirty="0" smtClean="0">
                <a:latin typeface="Garamond" panose="02020404030301010803" pitchFamily="18" charset="0"/>
                <a:cs typeface="Andalus" panose="02020603050405020304" pitchFamily="18" charset="-78"/>
              </a:rPr>
              <a:t>Slip Out the Back, Jack</a:t>
            </a:r>
            <a:br>
              <a:rPr lang="en-US" dirty="0" smtClean="0">
                <a:latin typeface="Garamond" panose="02020404030301010803" pitchFamily="18" charset="0"/>
                <a:cs typeface="Andalus" panose="02020603050405020304" pitchFamily="18" charset="-78"/>
              </a:rPr>
            </a:br>
            <a:r>
              <a:rPr lang="en-US" dirty="0" smtClean="0">
                <a:latin typeface="Garamond" panose="02020404030301010803" pitchFamily="18" charset="0"/>
                <a:cs typeface="Andalus" panose="02020603050405020304" pitchFamily="18" charset="-78"/>
              </a:rPr>
              <a:t>Common Claims</a:t>
            </a:r>
            <a:endParaRPr lang="en-US" dirty="0">
              <a:latin typeface="Garamond" panose="02020404030301010803" pitchFamily="18" charset="0"/>
              <a:cs typeface="Andalus" panose="02020603050405020304" pitchFamily="18" charset="-78"/>
            </a:endParaRPr>
          </a:p>
        </p:txBody>
      </p:sp>
      <p:sp>
        <p:nvSpPr>
          <p:cNvPr id="3" name="Subtitle 2"/>
          <p:cNvSpPr>
            <a:spLocks noGrp="1"/>
          </p:cNvSpPr>
          <p:nvPr>
            <p:ph type="subTitle" idx="1"/>
          </p:nvPr>
        </p:nvSpPr>
        <p:spPr/>
        <p:txBody>
          <a:bodyPr anchor="ctr"/>
          <a:lstStyle/>
          <a:p>
            <a:endParaRPr lang="en-US" dirty="0">
              <a:latin typeface="Garamond" panose="02020404030301010803" pitchFamily="18" charset="0"/>
              <a:cs typeface="Andalus" panose="02020603050405020304" pitchFamily="18" charset="-78"/>
            </a:endParaRPr>
          </a:p>
        </p:txBody>
      </p:sp>
      <p:sp>
        <p:nvSpPr>
          <p:cNvPr id="4" name="Footer Placeholder 3"/>
          <p:cNvSpPr>
            <a:spLocks noGrp="1"/>
          </p:cNvSpPr>
          <p:nvPr>
            <p:ph type="ftr" sz="quarter" idx="11"/>
          </p:nvPr>
        </p:nvSpPr>
        <p:spPr>
          <a:xfrm>
            <a:off x="3028950" y="5885646"/>
            <a:ext cx="3086100" cy="835830"/>
          </a:xfrm>
        </p:spPr>
        <p:txBody>
          <a:bodyPr/>
          <a:lstStyle/>
          <a:p>
            <a:r>
              <a:rPr lang="en-US" sz="2000" b="1" dirty="0" smtClean="0">
                <a:latin typeface="Andalus" panose="02020603050405020304" pitchFamily="18" charset="-78"/>
                <a:cs typeface="Andalus" panose="02020603050405020304" pitchFamily="18" charset="-78"/>
              </a:rPr>
              <a:t>Eric C. Milby</a:t>
            </a:r>
          </a:p>
          <a:p>
            <a:r>
              <a:rPr lang="en-US" sz="2000" b="1" dirty="0" smtClean="0">
                <a:latin typeface="Andalus" panose="02020603050405020304" pitchFamily="18" charset="-78"/>
                <a:cs typeface="Andalus" panose="02020603050405020304" pitchFamily="18" charset="-78"/>
              </a:rPr>
              <a:t>Lundy Beldecos &amp; Milby</a:t>
            </a:r>
            <a:endParaRPr lang="en-US" sz="2000" b="1" dirty="0">
              <a:latin typeface="Andalus" panose="02020603050405020304" pitchFamily="18" charset="-78"/>
              <a:cs typeface="Andalus" panose="02020603050405020304" pitchFamily="18" charset="-78"/>
            </a:endParaRPr>
          </a:p>
        </p:txBody>
      </p:sp>
    </p:spTree>
    <p:extLst>
      <p:ext uri="{BB962C8B-B14F-4D97-AF65-F5344CB8AC3E}">
        <p14:creationId xmlns="" xmlns:p14="http://schemas.microsoft.com/office/powerpoint/2010/main" val="251566175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Thinking ahead:  The Operating or Shareholder Agreement</a:t>
            </a:r>
          </a:p>
          <a:p>
            <a:pPr lvl="1"/>
            <a:r>
              <a:rPr lang="en-US" sz="3200" dirty="0" smtClean="0"/>
              <a:t>Issues to Consider:</a:t>
            </a:r>
          </a:p>
          <a:p>
            <a:pPr lvl="2"/>
            <a:r>
              <a:rPr lang="en-US" sz="2800" dirty="0" smtClean="0"/>
              <a:t>Employment status</a:t>
            </a:r>
          </a:p>
          <a:p>
            <a:pPr lvl="2"/>
            <a:r>
              <a:rPr lang="en-US" sz="2800" dirty="0" smtClean="0"/>
              <a:t>Payment of dividends</a:t>
            </a:r>
          </a:p>
          <a:p>
            <a:pPr lvl="2"/>
            <a:r>
              <a:rPr lang="en-US" sz="2800" dirty="0" smtClean="0"/>
              <a:t>Buyout Agreements</a:t>
            </a:r>
          </a:p>
          <a:p>
            <a:pPr lvl="2"/>
            <a:r>
              <a:rPr lang="en-US" sz="2800" dirty="0" smtClean="0"/>
              <a:t>Valuation Formulas</a:t>
            </a:r>
          </a:p>
          <a:p>
            <a:pPr lvl="2"/>
            <a:r>
              <a:rPr lang="en-US" sz="2800" dirty="0" smtClean="0"/>
              <a:t>Alternative Dispute Resolution strategies</a:t>
            </a:r>
            <a:endParaRPr lang="en-US" sz="2800" dirty="0"/>
          </a:p>
        </p:txBody>
      </p:sp>
      <p:sp>
        <p:nvSpPr>
          <p:cNvPr id="3" name="Title 2"/>
          <p:cNvSpPr>
            <a:spLocks noGrp="1"/>
          </p:cNvSpPr>
          <p:nvPr>
            <p:ph type="title"/>
          </p:nvPr>
        </p:nvSpPr>
        <p:spPr/>
        <p:txBody>
          <a:bodyPr/>
          <a:lstStyle/>
          <a:p>
            <a:endParaRPr lang="en-US"/>
          </a:p>
        </p:txBody>
      </p:sp>
      <p:sp>
        <p:nvSpPr>
          <p:cNvPr id="4" name="Slide Number Placeholder 3"/>
          <p:cNvSpPr>
            <a:spLocks noGrp="1"/>
          </p:cNvSpPr>
          <p:nvPr>
            <p:ph type="sldNum" sz="quarter" idx="10"/>
          </p:nvPr>
        </p:nvSpPr>
        <p:spPr/>
        <p:txBody>
          <a:bodyPr/>
          <a:lstStyle/>
          <a:p>
            <a:fld id="{EC1EAC77-01EF-4141-9EC2-43BB2D5B21B2}" type="slidenum">
              <a:rPr lang="en-US" smtClean="0"/>
              <a:pPr/>
              <a:t>70</a:t>
            </a:fld>
            <a:endParaRPr lang="en-US" dirty="0"/>
          </a:p>
        </p:txBody>
      </p:sp>
    </p:spTree>
  </p:cSld>
  <p:clrMapOvr>
    <a:masterClrMapping/>
  </p:clrMapOvr>
  <p:transition>
    <p:fade thruBlk="1"/>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Other Issues Requiring Contemplation:</a:t>
            </a:r>
          </a:p>
          <a:p>
            <a:pPr lvl="1"/>
            <a:endParaRPr lang="en-US" sz="3200" dirty="0" smtClean="0"/>
          </a:p>
          <a:p>
            <a:pPr lvl="1"/>
            <a:r>
              <a:rPr lang="en-US" sz="3200" dirty="0" smtClean="0"/>
              <a:t>Voting requirements for certain actions</a:t>
            </a:r>
          </a:p>
          <a:p>
            <a:pPr lvl="1"/>
            <a:r>
              <a:rPr lang="en-US" sz="3200" dirty="0" smtClean="0"/>
              <a:t>Veto arrangements</a:t>
            </a:r>
          </a:p>
          <a:p>
            <a:pPr lvl="1"/>
            <a:r>
              <a:rPr lang="en-US" sz="3200" dirty="0" smtClean="0"/>
              <a:t>Issuance of additional shares of stock</a:t>
            </a:r>
          </a:p>
          <a:p>
            <a:pPr lvl="1"/>
            <a:endParaRPr lang="en-US" sz="3200" dirty="0"/>
          </a:p>
        </p:txBody>
      </p:sp>
      <p:sp>
        <p:nvSpPr>
          <p:cNvPr id="3" name="Title 2"/>
          <p:cNvSpPr>
            <a:spLocks noGrp="1"/>
          </p:cNvSpPr>
          <p:nvPr>
            <p:ph type="title"/>
          </p:nvPr>
        </p:nvSpPr>
        <p:spPr/>
        <p:txBody>
          <a:bodyPr/>
          <a:lstStyle/>
          <a:p>
            <a:endParaRPr lang="en-US"/>
          </a:p>
        </p:txBody>
      </p:sp>
      <p:sp>
        <p:nvSpPr>
          <p:cNvPr id="4" name="Slide Number Placeholder 3"/>
          <p:cNvSpPr>
            <a:spLocks noGrp="1"/>
          </p:cNvSpPr>
          <p:nvPr>
            <p:ph type="sldNum" sz="quarter" idx="10"/>
          </p:nvPr>
        </p:nvSpPr>
        <p:spPr/>
        <p:txBody>
          <a:bodyPr/>
          <a:lstStyle/>
          <a:p>
            <a:fld id="{EC1EAC77-01EF-4141-9EC2-43BB2D5B21B2}" type="slidenum">
              <a:rPr lang="en-US" smtClean="0"/>
              <a:pPr/>
              <a:t>71</a:t>
            </a:fld>
            <a:endParaRPr lang="en-US" dirty="0"/>
          </a:p>
        </p:txBody>
      </p:sp>
    </p:spTree>
  </p:cSld>
  <p:clrMapOvr>
    <a:masterClrMapping/>
  </p:clrMapOvr>
  <p:transition>
    <p:fade thruBlk="1"/>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The Buyout Agreement</a:t>
            </a:r>
          </a:p>
          <a:p>
            <a:pPr lvl="1"/>
            <a:r>
              <a:rPr lang="en-US" sz="3200" dirty="0" smtClean="0"/>
              <a:t>Model Bus. Corp. Act § 6.27  - Restriction on Transfer of Shares and Other Securities</a:t>
            </a:r>
          </a:p>
          <a:p>
            <a:pPr lvl="2"/>
            <a:r>
              <a:rPr lang="en-US" sz="2800" dirty="0" smtClean="0"/>
              <a:t>Helps control future ownership</a:t>
            </a:r>
          </a:p>
          <a:p>
            <a:pPr lvl="2"/>
            <a:r>
              <a:rPr lang="en-US" sz="2800" dirty="0" smtClean="0"/>
              <a:t>Provides liquidity upon occurrence of certain events:</a:t>
            </a:r>
          </a:p>
          <a:p>
            <a:pPr lvl="3"/>
            <a:r>
              <a:rPr lang="en-US" sz="2600" dirty="0" smtClean="0"/>
              <a:t>Death or disability</a:t>
            </a:r>
          </a:p>
          <a:p>
            <a:pPr lvl="3"/>
            <a:r>
              <a:rPr lang="en-US" sz="2600" dirty="0" smtClean="0"/>
              <a:t>Retirement</a:t>
            </a:r>
          </a:p>
          <a:p>
            <a:pPr lvl="3"/>
            <a:r>
              <a:rPr lang="en-US" sz="2600" dirty="0" smtClean="0"/>
              <a:t>Termination of employment</a:t>
            </a:r>
            <a:endParaRPr lang="en-US" sz="2600" dirty="0"/>
          </a:p>
        </p:txBody>
      </p:sp>
      <p:sp>
        <p:nvSpPr>
          <p:cNvPr id="3" name="Title 2"/>
          <p:cNvSpPr>
            <a:spLocks noGrp="1"/>
          </p:cNvSpPr>
          <p:nvPr>
            <p:ph type="title"/>
          </p:nvPr>
        </p:nvSpPr>
        <p:spPr/>
        <p:txBody>
          <a:bodyPr/>
          <a:lstStyle/>
          <a:p>
            <a:endParaRPr lang="en-US"/>
          </a:p>
        </p:txBody>
      </p:sp>
      <p:sp>
        <p:nvSpPr>
          <p:cNvPr id="4" name="Slide Number Placeholder 3"/>
          <p:cNvSpPr>
            <a:spLocks noGrp="1"/>
          </p:cNvSpPr>
          <p:nvPr>
            <p:ph type="sldNum" sz="quarter" idx="10"/>
          </p:nvPr>
        </p:nvSpPr>
        <p:spPr/>
        <p:txBody>
          <a:bodyPr/>
          <a:lstStyle/>
          <a:p>
            <a:fld id="{EC1EAC77-01EF-4141-9EC2-43BB2D5B21B2}" type="slidenum">
              <a:rPr lang="en-US" smtClean="0"/>
              <a:pPr/>
              <a:t>72</a:t>
            </a:fld>
            <a:endParaRPr lang="en-US" dirty="0"/>
          </a:p>
        </p:txBody>
      </p:sp>
    </p:spTree>
  </p:cSld>
  <p:clrMapOvr>
    <a:masterClrMapping/>
  </p:clrMapOvr>
  <p:transition>
    <p:fade thruBlk="1"/>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Valuation Provisions</a:t>
            </a:r>
          </a:p>
          <a:p>
            <a:pPr lvl="1"/>
            <a:r>
              <a:rPr lang="en-US" sz="3200" dirty="0" smtClean="0"/>
              <a:t>Useful in contemplating:</a:t>
            </a:r>
          </a:p>
          <a:p>
            <a:pPr lvl="2"/>
            <a:r>
              <a:rPr lang="en-US" sz="3200" dirty="0" smtClean="0"/>
              <a:t>Purchase of shareholder’s stock</a:t>
            </a:r>
          </a:p>
          <a:p>
            <a:pPr lvl="3"/>
            <a:r>
              <a:rPr lang="en-US" sz="3200" dirty="0" smtClean="0"/>
              <a:t>Buy-Sell Agreements</a:t>
            </a:r>
          </a:p>
          <a:p>
            <a:pPr lvl="3"/>
            <a:r>
              <a:rPr lang="en-US" sz="3200" dirty="0" smtClean="0"/>
              <a:t>Stock-Purchase Agreements</a:t>
            </a:r>
          </a:p>
          <a:p>
            <a:pPr lvl="2"/>
            <a:r>
              <a:rPr lang="en-US" sz="3200" dirty="0" smtClean="0"/>
              <a:t>Judicially-ordered purchase</a:t>
            </a:r>
          </a:p>
          <a:p>
            <a:pPr lvl="2"/>
            <a:r>
              <a:rPr lang="en-US" sz="3200" dirty="0" smtClean="0"/>
              <a:t>Appraisal proceeding</a:t>
            </a:r>
            <a:endParaRPr lang="en-US" sz="3200" dirty="0"/>
          </a:p>
        </p:txBody>
      </p:sp>
      <p:sp>
        <p:nvSpPr>
          <p:cNvPr id="3" name="Title 2"/>
          <p:cNvSpPr>
            <a:spLocks noGrp="1"/>
          </p:cNvSpPr>
          <p:nvPr>
            <p:ph type="title"/>
          </p:nvPr>
        </p:nvSpPr>
        <p:spPr/>
        <p:txBody>
          <a:bodyPr/>
          <a:lstStyle/>
          <a:p>
            <a:endParaRPr lang="en-US"/>
          </a:p>
        </p:txBody>
      </p:sp>
      <p:sp>
        <p:nvSpPr>
          <p:cNvPr id="4" name="Slide Number Placeholder 3"/>
          <p:cNvSpPr>
            <a:spLocks noGrp="1"/>
          </p:cNvSpPr>
          <p:nvPr>
            <p:ph type="sldNum" sz="quarter" idx="10"/>
          </p:nvPr>
        </p:nvSpPr>
        <p:spPr/>
        <p:txBody>
          <a:bodyPr/>
          <a:lstStyle/>
          <a:p>
            <a:fld id="{EC1EAC77-01EF-4141-9EC2-43BB2D5B21B2}" type="slidenum">
              <a:rPr lang="en-US" smtClean="0"/>
              <a:pPr/>
              <a:t>73</a:t>
            </a:fld>
            <a:endParaRPr lang="en-US"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a:t>
            </a:r>
            <a:r>
              <a:rPr lang="en-US" dirty="0"/>
              <a:t>acute vulnerability of minority shareholders in the closely-held corporation is well recognized. It stems principally from two factors. Because of its controlling interest, the majority is able to dictate to the minority the manner in which the corporation shall be run. In addition, shares in closed corporations are not publicly traded and a fair market for these shares is seldom available</a:t>
            </a:r>
            <a:r>
              <a:rPr lang="en-US" dirty="0" smtClean="0"/>
              <a:t>.”</a:t>
            </a:r>
            <a:r>
              <a:rPr lang="en-US" dirty="0"/>
              <a:t/>
            </a:r>
            <a:br>
              <a:rPr lang="en-US" dirty="0"/>
            </a:br>
            <a:r>
              <a:rPr lang="en-US" dirty="0"/>
              <a:t/>
            </a:r>
            <a:br>
              <a:rPr lang="en-US" dirty="0"/>
            </a:br>
            <a:r>
              <a:rPr lang="en-US" u="sng" dirty="0"/>
              <a:t>Orchard v. </a:t>
            </a:r>
            <a:r>
              <a:rPr lang="en-US" u="sng" dirty="0" err="1"/>
              <a:t>Covelli</a:t>
            </a:r>
            <a:r>
              <a:rPr lang="en-US" dirty="0"/>
              <a:t>, 590 F. Supp. 1548, 1557 (W.D. Pa. 1984</a:t>
            </a:r>
            <a:r>
              <a:rPr lang="en-US" dirty="0" smtClean="0"/>
              <a:t>)</a:t>
            </a:r>
            <a:endParaRPr lang="en-US" dirty="0"/>
          </a:p>
        </p:txBody>
      </p:sp>
      <p:sp>
        <p:nvSpPr>
          <p:cNvPr id="4" name="Footer Placeholder 3"/>
          <p:cNvSpPr>
            <a:spLocks noGrp="1"/>
          </p:cNvSpPr>
          <p:nvPr>
            <p:ph type="ftr" sz="quarter" idx="11"/>
          </p:nvPr>
        </p:nvSpPr>
        <p:spPr/>
        <p:txBody>
          <a:bodyPr/>
          <a:lstStyle/>
          <a:p>
            <a:r>
              <a:rPr lang="en-US" b="1" dirty="0">
                <a:latin typeface="Andalus" panose="02020603050405020304" pitchFamily="18" charset="-78"/>
                <a:cs typeface="Andalus" panose="02020603050405020304" pitchFamily="18" charset="-78"/>
              </a:rPr>
              <a:t>Lundy Beldecos &amp; Milby</a:t>
            </a:r>
          </a:p>
        </p:txBody>
      </p:sp>
    </p:spTree>
    <p:extLst>
      <p:ext uri="{BB962C8B-B14F-4D97-AF65-F5344CB8AC3E}">
        <p14:creationId xmlns="" xmlns:p14="http://schemas.microsoft.com/office/powerpoint/2010/main" val="2619953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t>
            </a:r>
            <a:r>
              <a:rPr lang="en-US" dirty="0"/>
              <a:t>F</a:t>
            </a:r>
            <a:r>
              <a:rPr lang="en-US" dirty="0" smtClean="0"/>
              <a:t>actual Complaints</a:t>
            </a:r>
            <a:endParaRPr lang="en-US" dirty="0"/>
          </a:p>
        </p:txBody>
      </p:sp>
      <p:sp>
        <p:nvSpPr>
          <p:cNvPr id="3" name="Content Placeholder 2"/>
          <p:cNvSpPr>
            <a:spLocks noGrp="1"/>
          </p:cNvSpPr>
          <p:nvPr>
            <p:ph idx="1"/>
          </p:nvPr>
        </p:nvSpPr>
        <p:spPr/>
        <p:txBody>
          <a:bodyPr>
            <a:normAutofit fontScale="85000" lnSpcReduction="10000"/>
          </a:bodyPr>
          <a:lstStyle/>
          <a:p>
            <a:r>
              <a:rPr lang="en-US" dirty="0"/>
              <a:t>W</a:t>
            </a:r>
            <a:r>
              <a:rPr lang="en-US" dirty="0" smtClean="0"/>
              <a:t>ithholding </a:t>
            </a:r>
            <a:r>
              <a:rPr lang="en-US" dirty="0"/>
              <a:t>of </a:t>
            </a:r>
            <a:r>
              <a:rPr lang="en-US" dirty="0" smtClean="0"/>
              <a:t>distributions</a:t>
            </a:r>
          </a:p>
          <a:p>
            <a:r>
              <a:rPr lang="en-US" dirty="0"/>
              <a:t>R</a:t>
            </a:r>
            <a:r>
              <a:rPr lang="en-US" dirty="0" smtClean="0"/>
              <a:t>estricting </a:t>
            </a:r>
            <a:r>
              <a:rPr lang="en-US" dirty="0"/>
              <a:t>or precluding employment in the </a:t>
            </a:r>
            <a:r>
              <a:rPr lang="en-US" dirty="0" smtClean="0"/>
              <a:t>company</a:t>
            </a:r>
          </a:p>
          <a:p>
            <a:r>
              <a:rPr lang="en-US" dirty="0"/>
              <a:t>P</a:t>
            </a:r>
            <a:r>
              <a:rPr lang="en-US" dirty="0" smtClean="0"/>
              <a:t>aying </a:t>
            </a:r>
            <a:r>
              <a:rPr lang="en-US" dirty="0"/>
              <a:t>excessive salaries to majority </a:t>
            </a:r>
            <a:r>
              <a:rPr lang="en-US" dirty="0" smtClean="0"/>
              <a:t>or controlling stockholders</a:t>
            </a:r>
          </a:p>
          <a:p>
            <a:r>
              <a:rPr lang="en-US" dirty="0"/>
              <a:t>W</a:t>
            </a:r>
            <a:r>
              <a:rPr lang="en-US" dirty="0" smtClean="0"/>
              <a:t>ithholding </a:t>
            </a:r>
            <a:r>
              <a:rPr lang="en-US" dirty="0"/>
              <a:t>information relating to the operation of the </a:t>
            </a:r>
            <a:r>
              <a:rPr lang="en-US" dirty="0" smtClean="0"/>
              <a:t>company</a:t>
            </a:r>
          </a:p>
          <a:p>
            <a:r>
              <a:rPr lang="en-US" dirty="0"/>
              <a:t>A</a:t>
            </a:r>
            <a:r>
              <a:rPr lang="en-US" dirty="0" smtClean="0"/>
              <a:t>ppropriation </a:t>
            </a:r>
            <a:r>
              <a:rPr lang="en-US" dirty="0"/>
              <a:t>of </a:t>
            </a:r>
            <a:r>
              <a:rPr lang="en-US" dirty="0" smtClean="0"/>
              <a:t>company assets</a:t>
            </a:r>
          </a:p>
          <a:p>
            <a:r>
              <a:rPr lang="en-US" dirty="0" smtClean="0"/>
              <a:t>Failure </a:t>
            </a:r>
            <a:r>
              <a:rPr lang="en-US" dirty="0"/>
              <a:t>to hold </a:t>
            </a:r>
            <a:r>
              <a:rPr lang="en-US" dirty="0" smtClean="0"/>
              <a:t>meetings</a:t>
            </a:r>
          </a:p>
          <a:p>
            <a:r>
              <a:rPr lang="en-US" dirty="0"/>
              <a:t>E</a:t>
            </a:r>
            <a:r>
              <a:rPr lang="en-US" dirty="0" smtClean="0"/>
              <a:t>xclusion </a:t>
            </a:r>
            <a:r>
              <a:rPr lang="en-US" dirty="0"/>
              <a:t>from a meaningful role in the corporate </a:t>
            </a:r>
            <a:r>
              <a:rPr lang="en-US" dirty="0" smtClean="0"/>
              <a:t>decision-making </a:t>
            </a:r>
          </a:p>
        </p:txBody>
      </p:sp>
      <p:sp>
        <p:nvSpPr>
          <p:cNvPr id="4" name="Footer Placeholder 3"/>
          <p:cNvSpPr>
            <a:spLocks noGrp="1"/>
          </p:cNvSpPr>
          <p:nvPr>
            <p:ph type="ftr" sz="quarter" idx="11"/>
          </p:nvPr>
        </p:nvSpPr>
        <p:spPr/>
        <p:txBody>
          <a:bodyPr/>
          <a:lstStyle/>
          <a:p>
            <a:r>
              <a:rPr lang="en-US" b="1" dirty="0">
                <a:latin typeface="Andalus" panose="02020603050405020304" pitchFamily="18" charset="-78"/>
                <a:cs typeface="Andalus" panose="02020603050405020304" pitchFamily="18" charset="-78"/>
              </a:rPr>
              <a:t>Lundy Beldecos &amp; Milby</a:t>
            </a:r>
          </a:p>
        </p:txBody>
      </p:sp>
    </p:spTree>
    <p:extLst>
      <p:ext uri="{BB962C8B-B14F-4D97-AF65-F5344CB8AC3E}">
        <p14:creationId xmlns="" xmlns:p14="http://schemas.microsoft.com/office/powerpoint/2010/main" val="1030054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340</TotalTime>
  <Words>5764</Words>
  <Application>Microsoft Office PowerPoint</Application>
  <PresentationFormat>On-screen Show (4:3)</PresentationFormat>
  <Paragraphs>415</Paragraphs>
  <Slides>73</Slides>
  <Notes>3</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Office Theme</vt:lpstr>
      <vt:lpstr>BUSINESS DIVORCE 50 Ways to Leave Your Lover . . . err, Business Partner</vt:lpstr>
      <vt:lpstr>Signs You Have a Business Divorce on Your Hands</vt:lpstr>
      <vt:lpstr>Slip Out the Back, Jack Right and Wrong Ways to Leave and Related Claims</vt:lpstr>
      <vt:lpstr>Make a New Plan, Stan Dissolution</vt:lpstr>
      <vt:lpstr>No Need to Be Coy, Roy Forced Buyouts</vt:lpstr>
      <vt:lpstr>Drop Off the Key, Lee Protective Measures</vt:lpstr>
      <vt:lpstr>Slip Out the Back, Jack Common Claims</vt:lpstr>
      <vt:lpstr>Background</vt:lpstr>
      <vt:lpstr>Common Factual Complaints</vt:lpstr>
      <vt:lpstr>Common Legal Claims</vt:lpstr>
      <vt:lpstr>Levels of Judicial Scrutiny</vt:lpstr>
      <vt:lpstr>Common Remedies</vt:lpstr>
      <vt:lpstr>Direct vs. Derivative Claims</vt:lpstr>
      <vt:lpstr>Requirements for Derivative Claims</vt:lpstr>
      <vt:lpstr>Derivative claims in Closely Held Companies</vt:lpstr>
      <vt:lpstr>Breach of Contract</vt:lpstr>
      <vt:lpstr>Restrictive Covenants</vt:lpstr>
      <vt:lpstr>Fiduciary Duties</vt:lpstr>
      <vt:lpstr>Fiduciary Duties   - Usurpation of Corporate Opportunity</vt:lpstr>
      <vt:lpstr>Fiduciary Duties   - Usurpation of Corporate Opportunity</vt:lpstr>
      <vt:lpstr>Fiduciary Duties   - Minority Oppression </vt:lpstr>
      <vt:lpstr>Books and Records</vt:lpstr>
      <vt:lpstr>Trade Secrets and Confidentiality</vt:lpstr>
      <vt:lpstr>Uniform Trade Secrets Act</vt:lpstr>
      <vt:lpstr>Uniform Trade Secrets Act</vt:lpstr>
      <vt:lpstr>Injunctive Relief</vt:lpstr>
      <vt:lpstr>Case Study: Dweck v. Nasser  - How not to effectuate a split</vt:lpstr>
      <vt:lpstr>Case Study: Dweck v. Nasser, cont’d</vt:lpstr>
      <vt:lpstr>Case Study: Dweck v. Nasser, cont’d</vt:lpstr>
      <vt:lpstr>Case Study: Dweck v. Nasser, cont’d</vt:lpstr>
      <vt:lpstr>Case Study: Dweck v. Nasser, cont’d</vt:lpstr>
      <vt:lpstr>Make a New Plan, Stan Dissolution and the Business Divorce</vt:lpstr>
      <vt:lpstr>Dissolution and Other Judicial Remedies</vt:lpstr>
      <vt:lpstr>Common Law</vt:lpstr>
      <vt:lpstr>8 Del. C. § 273</vt:lpstr>
      <vt:lpstr>8 Del. C. § 273 (cont.)</vt:lpstr>
      <vt:lpstr>8 Del. C. § 273 (cont.)</vt:lpstr>
      <vt:lpstr>Talking Points re: Section 273</vt:lpstr>
      <vt:lpstr>Talking Points re: Section 273</vt:lpstr>
      <vt:lpstr>Talking Points re: Section 273</vt:lpstr>
      <vt:lpstr>Talking Points re: Section 273</vt:lpstr>
      <vt:lpstr>Talking Points re: Section 273</vt:lpstr>
      <vt:lpstr>Talking Points re: Section 273</vt:lpstr>
      <vt:lpstr>8 Del. C. § 291</vt:lpstr>
      <vt:lpstr>Talking Points re: Section 291</vt:lpstr>
      <vt:lpstr>Talking Points re: Section 291</vt:lpstr>
      <vt:lpstr>Talking Points re: Section 291</vt:lpstr>
      <vt:lpstr>6 Del. C. §18-802</vt:lpstr>
      <vt:lpstr>Talking points re: 18-802</vt:lpstr>
      <vt:lpstr>“Reasonably Practicable” Under 18-802</vt:lpstr>
      <vt:lpstr>“Reasonably Practicable” Under 18-802</vt:lpstr>
      <vt:lpstr>“Reasonably Practicable” (cont.)</vt:lpstr>
      <vt:lpstr>Talking Points re: 18-802</vt:lpstr>
      <vt:lpstr>6 Del. C. § 17-802</vt:lpstr>
      <vt:lpstr>Talking Points re: Section 17-802</vt:lpstr>
      <vt:lpstr>6 Del. C. § 17-802</vt:lpstr>
      <vt:lpstr>Court-Ordered Dissolution</vt:lpstr>
      <vt:lpstr>Court-Ordered Dissolution</vt:lpstr>
      <vt:lpstr>No Need to Be Coy, Roy Forced Buyouts in the Business Divorce</vt:lpstr>
      <vt:lpstr>Effectuating the Forced Buyout –  Majority Owner</vt:lpstr>
      <vt:lpstr>Effectuating the Forced Buyout – Minority Owner</vt:lpstr>
      <vt:lpstr>Effectuating the Forced Buyout – Minority Owner cont’d</vt:lpstr>
      <vt:lpstr>Effectuating the Forced Buyout – Minority Owner</vt:lpstr>
      <vt:lpstr>Effectuating the Forced Buyout – Minority Owner</vt:lpstr>
      <vt:lpstr>Effectuating the Forced Buyout – Minority Owner</vt:lpstr>
      <vt:lpstr>Drop off the Key, Lee</vt:lpstr>
      <vt:lpstr>Slide 67</vt:lpstr>
      <vt:lpstr>Slide 68</vt:lpstr>
      <vt:lpstr>Slide 69</vt:lpstr>
      <vt:lpstr>Slide 70</vt:lpstr>
      <vt:lpstr>Slide 71</vt:lpstr>
      <vt:lpstr>Slide 72</vt:lpstr>
      <vt:lpstr>Slide 73</vt:lpstr>
    </vt:vector>
  </TitlesOfParts>
  <Company>U.S. Securities and Exchange Commission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DIVORCE 50 Ways to Leave Your Lover . . . err, Business Partner</dc:title>
  <dc:creator>MND</dc:creator>
  <cp:lastModifiedBy>MND</cp:lastModifiedBy>
  <cp:revision>29</cp:revision>
  <dcterms:created xsi:type="dcterms:W3CDTF">2015-03-07T17:21:18Z</dcterms:created>
  <dcterms:modified xsi:type="dcterms:W3CDTF">2015-04-17T16:16:11Z</dcterms:modified>
</cp:coreProperties>
</file>