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9AE1-0EE5-4214-8EE5-E4684AF4D16E}" type="datetimeFigureOut">
              <a:rPr lang="en-US" smtClean="0"/>
              <a:t>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DDD091-D030-41FD-99C9-8821C1CC8B24}" type="slidenum">
              <a:rPr lang="en-US" smtClean="0"/>
              <a:t>‹#›</a:t>
            </a:fld>
            <a:endParaRPr lang="en-US"/>
          </a:p>
        </p:txBody>
      </p:sp>
    </p:spTree>
    <p:extLst>
      <p:ext uri="{BB962C8B-B14F-4D97-AF65-F5344CB8AC3E}">
        <p14:creationId xmlns:p14="http://schemas.microsoft.com/office/powerpoint/2010/main" val="1502817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DD091-D030-41FD-99C9-8821C1CC8B24}" type="slidenum">
              <a:rPr lang="en-US" smtClean="0"/>
              <a:t>1</a:t>
            </a:fld>
            <a:endParaRPr lang="en-US"/>
          </a:p>
        </p:txBody>
      </p:sp>
    </p:spTree>
    <p:extLst>
      <p:ext uri="{BB962C8B-B14F-4D97-AF65-F5344CB8AC3E}">
        <p14:creationId xmlns:p14="http://schemas.microsoft.com/office/powerpoint/2010/main" val="383778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DD091-D030-41FD-99C9-8821C1CC8B24}" type="slidenum">
              <a:rPr lang="en-US" smtClean="0"/>
              <a:t>5</a:t>
            </a:fld>
            <a:endParaRPr lang="en-US"/>
          </a:p>
        </p:txBody>
      </p:sp>
    </p:spTree>
    <p:extLst>
      <p:ext uri="{BB962C8B-B14F-4D97-AF65-F5344CB8AC3E}">
        <p14:creationId xmlns:p14="http://schemas.microsoft.com/office/powerpoint/2010/main" val="319430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D53AEC-5880-4AB4-992B-F82FE5B564DF}"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258638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D8DBC-687D-4B04-95AD-7608FC7D9728}"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357890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07D60-8167-42CC-BFD7-D1D69FD174A0}"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63058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C3767-9E17-454A-AFEC-22F83DB1FFEE}"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128491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8B6715-0376-4F5B-A851-71F8FD32D1C3}"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74848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9811CF-42B7-415E-B19C-92C8947A3191}" type="datetime1">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264739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1EBA11-CDDD-45F5-B93A-F6CCF0E2A5D1}" type="datetime1">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101469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3C44AF-FD28-4CEB-8578-FF39F8C5E990}" type="datetime1">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974610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6CA06-1C73-424C-A5C1-D3B8D394F14D}" type="datetime1">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268968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08ADD-D61A-4B23-A821-6082D9D780F5}" type="datetime1">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428849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A5BC1-C433-44E4-986C-F16D7839067B}" type="datetime1">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C53A4-2949-4F54-B6A9-CD7951C02824}" type="slidenum">
              <a:rPr lang="en-US" smtClean="0"/>
              <a:t>‹#›</a:t>
            </a:fld>
            <a:endParaRPr lang="en-US"/>
          </a:p>
        </p:txBody>
      </p:sp>
    </p:spTree>
    <p:extLst>
      <p:ext uri="{BB962C8B-B14F-4D97-AF65-F5344CB8AC3E}">
        <p14:creationId xmlns:p14="http://schemas.microsoft.com/office/powerpoint/2010/main" val="3694180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5C17A-D83F-43C6-84B5-4717B17FA63F}" type="datetime1">
              <a:rPr lang="en-US" smtClean="0"/>
              <a:t>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C53A4-2949-4F54-B6A9-CD7951C02824}" type="slidenum">
              <a:rPr lang="en-US" smtClean="0"/>
              <a:t>‹#›</a:t>
            </a:fld>
            <a:endParaRPr lang="en-US"/>
          </a:p>
        </p:txBody>
      </p:sp>
    </p:spTree>
    <p:extLst>
      <p:ext uri="{BB962C8B-B14F-4D97-AF65-F5344CB8AC3E}">
        <p14:creationId xmlns:p14="http://schemas.microsoft.com/office/powerpoint/2010/main" val="40996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 descr="Macintosh HD:Users:kurtheyman:Desktop:hegh-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9098" y="4007731"/>
            <a:ext cx="3733800" cy="12287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2"/>
          <p:cNvSpPr>
            <a:spLocks noChangeArrowheads="1"/>
          </p:cNvSpPr>
          <p:nvPr/>
        </p:nvSpPr>
        <p:spPr bwMode="auto">
          <a:xfrm>
            <a:off x="0" y="16859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2313708" y="2151308"/>
            <a:ext cx="7564581" cy="1723549"/>
          </a:xfrm>
          <a:prstGeom prst="rect">
            <a:avLst/>
          </a:prstGeom>
          <a:noFill/>
        </p:spPr>
        <p:txBody>
          <a:bodyPr wrap="square" rtlCol="0">
            <a:spAutoFit/>
          </a:bodyPr>
          <a:lstStyle/>
          <a:p>
            <a:pPr lvl="0" algn="ctr" eaLnBrk="0" fontAlgn="base" hangingPunct="0">
              <a:spcBef>
                <a:spcPct val="0"/>
              </a:spcBef>
              <a:spcAft>
                <a:spcPct val="0"/>
              </a:spcAft>
            </a:pP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Ethical Issues in Handling Business Divorces</a:t>
            </a:r>
            <a:endParaRPr kumimoji="0" lang="en-US" altLang="en-US" sz="28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endPar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ctr" eaLnBrk="0" fontAlgn="base" hangingPunct="0">
              <a:spcBef>
                <a:spcPct val="0"/>
              </a:spcBef>
              <a:spcAft>
                <a:spcPct val="0"/>
              </a:spcAf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Kurt M. Heyman</a:t>
            </a:r>
            <a:endParaRPr kumimoji="0" lang="en-US" altLang="en-US" sz="20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Aaron M. Nelson</a:t>
            </a:r>
            <a:endParaRPr kumimoji="0" lang="en-US" altLang="en-US" sz="2000" b="0" i="0" u="none" strike="noStrike" cap="none" normalizeH="0" baseline="0" dirty="0" smtClean="0">
              <a:ln>
                <a:noFill/>
              </a:ln>
              <a:solidFill>
                <a:schemeClr val="tx1"/>
              </a:solidFill>
              <a:effectLst/>
            </a:endParaRPr>
          </a:p>
          <a:p>
            <a:pPr algn="ctr"/>
            <a:endParaRPr lang="en-US" dirty="0"/>
          </a:p>
        </p:txBody>
      </p:sp>
    </p:spTree>
    <p:extLst>
      <p:ext uri="{BB962C8B-B14F-4D97-AF65-F5344CB8AC3E}">
        <p14:creationId xmlns:p14="http://schemas.microsoft.com/office/powerpoint/2010/main" val="2836640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Applicable </a:t>
            </a:r>
            <a:r>
              <a:rPr lang="en-US" sz="3600" dirty="0" smtClean="0">
                <a:latin typeface="Times New Roman" panose="02020603050405020304" pitchFamily="18" charset="0"/>
                <a:cs typeface="Times New Roman" panose="02020603050405020304" pitchFamily="18" charset="0"/>
              </a:rPr>
              <a:t>Rules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(continued)</a:t>
            </a:r>
            <a:endParaRPr lang="en-US" sz="3600" dirty="0"/>
          </a:p>
        </p:txBody>
      </p:sp>
      <p:sp>
        <p:nvSpPr>
          <p:cNvPr id="3" name="Content Placeholder 2"/>
          <p:cNvSpPr>
            <a:spLocks noGrp="1"/>
          </p:cNvSpPr>
          <p:nvPr>
            <p:ph idx="1"/>
          </p:nvPr>
        </p:nvSpPr>
        <p:spPr>
          <a:xfrm>
            <a:off x="838200" y="1776845"/>
            <a:ext cx="10515600" cy="4589752"/>
          </a:xfrm>
        </p:spPr>
        <p:txBody>
          <a:bodyPr>
            <a:normAutofit fontScale="25000" lnSpcReduction="20000"/>
          </a:bodyPr>
          <a:lstStyle/>
          <a:p>
            <a:pPr marL="0" marR="0" indent="0" algn="just">
              <a:spcBef>
                <a:spcPts val="0"/>
              </a:spcBef>
              <a:spcAft>
                <a:spcPts val="0"/>
              </a:spcAft>
              <a:buNone/>
            </a:pPr>
            <a:r>
              <a:rPr lang="en-US" sz="8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COURT RULES</a:t>
            </a:r>
          </a:p>
          <a:p>
            <a:pPr marL="0" marR="0" indent="0" algn="just">
              <a:spcBef>
                <a:spcPts val="0"/>
              </a:spcBef>
              <a:spcAft>
                <a:spcPts val="0"/>
              </a:spcAft>
              <a:buNone/>
            </a:pPr>
            <a:endParaRPr lang="en-US" sz="9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68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Rule 11. Signing of pleadings, motions, and other papers; representations to Court; sanctions. </a:t>
            </a:r>
            <a:endPar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gn="just">
              <a:spcBef>
                <a:spcPts val="0"/>
              </a:spcBef>
              <a:spcAft>
                <a:spcPts val="0"/>
              </a:spcAft>
              <a:buNone/>
            </a:pPr>
            <a:r>
              <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Representations to Court. -- By presenting to the Court (whether by signing, filing, submitting, or later advocating) a pleading, written motion, or other paper, an attorney or unrepresented party is certifying that to the best of the person’s knowledge, information, and belief, formed after an inquiry reasonable under the circumstances: </a:t>
            </a:r>
          </a:p>
          <a:p>
            <a:pPr marL="0" marR="0" indent="0" algn="just">
              <a:spcBef>
                <a:spcPts val="0"/>
              </a:spcBef>
              <a:spcAft>
                <a:spcPts val="0"/>
              </a:spcAft>
              <a:buNone/>
            </a:pPr>
            <a:endPar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it is not being presented for any </a:t>
            </a:r>
            <a:r>
              <a:rPr lang="en-US" sz="68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improper purpose, such as to harass or to cause unnecessary delay or needless increase in the cost of litigation; </a:t>
            </a:r>
            <a:endPar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68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68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the allegations and other factual contentions have </a:t>
            </a:r>
            <a:r>
              <a:rPr lang="en-US" sz="68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evidentiary support</a:t>
            </a:r>
            <a:r>
              <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or, if specifically so identified, are likely to have evidentiary support after a reasonable opportunity for further investigation or discovery; and </a:t>
            </a:r>
          </a:p>
          <a:p>
            <a:pPr marL="0" marR="0" indent="0" algn="just">
              <a:spcBef>
                <a:spcPts val="0"/>
              </a:spcBef>
              <a:spcAft>
                <a:spcPts val="0"/>
              </a:spcAft>
              <a:buNone/>
            </a:pPr>
            <a:endPar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the denials of factual contentions are </a:t>
            </a:r>
            <a:r>
              <a:rPr lang="en-US" sz="68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warranted on the evidence</a:t>
            </a:r>
            <a:r>
              <a:rPr lang="en-US" sz="6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or, if specifically so identified, are reasonably based on a lack of information or belief. </a:t>
            </a:r>
          </a:p>
          <a:p>
            <a:pPr marL="0" marR="0" indent="0" algn="just">
              <a:lnSpc>
                <a:spcPct val="107000"/>
              </a:lnSpc>
              <a:spcBef>
                <a:spcPts val="0"/>
              </a:spcBef>
              <a:spcAft>
                <a:spcPts val="800"/>
              </a:spcAft>
              <a:buNone/>
            </a:pPr>
            <a:endParaRPr lang="en-US" sz="6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6800" dirty="0" smtClean="0">
                <a:effectLst/>
                <a:latin typeface="Times New Roman" panose="02020603050405020304" pitchFamily="18" charset="0"/>
                <a:ea typeface="Calibri" panose="020F0502020204030204" pitchFamily="34" charset="0"/>
                <a:cs typeface="Times New Roman" panose="02020603050405020304" pitchFamily="18" charset="0"/>
              </a:rPr>
              <a:t>(c) Sanctions. -- If, after notice and a reasonable opportunity to respond, the Court determines that subdivision (b) has been violated, the Court may, subject to the conditions stated below, impose an appropriate sanction upon the </a:t>
            </a:r>
            <a:r>
              <a:rPr lang="en-US" sz="6800" b="1" dirty="0" smtClean="0">
                <a:effectLst/>
                <a:latin typeface="Times New Roman" panose="02020603050405020304" pitchFamily="18" charset="0"/>
                <a:ea typeface="Calibri" panose="020F0502020204030204" pitchFamily="34" charset="0"/>
                <a:cs typeface="Times New Roman" panose="02020603050405020304" pitchFamily="18" charset="0"/>
              </a:rPr>
              <a:t>attorneys, law firms, or parties</a:t>
            </a:r>
            <a:r>
              <a:rPr lang="en-US" sz="6800" dirty="0" smtClean="0">
                <a:effectLst/>
                <a:latin typeface="Times New Roman" panose="02020603050405020304" pitchFamily="18" charset="0"/>
                <a:ea typeface="Calibri" panose="020F0502020204030204" pitchFamily="34" charset="0"/>
                <a:cs typeface="Times New Roman" panose="02020603050405020304" pitchFamily="18" charset="0"/>
              </a:rPr>
              <a:t> that have violated subdivision (b) or are responsible for the violation.</a:t>
            </a:r>
          </a:p>
          <a:p>
            <a:pPr marL="0" indent="0">
              <a:buNone/>
            </a:pPr>
            <a:endParaRPr lang="en-US" dirty="0"/>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9</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571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07000"/>
              </a:lnSpc>
              <a:spcBef>
                <a:spcPts val="0"/>
              </a:spcBef>
              <a:spcAft>
                <a:spcPts val="80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What is Business Divorce?</a:t>
            </a:r>
            <a:endParaRPr lang="en-US" sz="3600" dirty="0"/>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Legal separation of owners of </a:t>
            </a:r>
            <a:r>
              <a:rPr lang="en-US" b="1" i="1" dirty="0">
                <a:latin typeface="Times New Roman" panose="02020603050405020304" pitchFamily="18" charset="0"/>
                <a:cs typeface="Times New Roman" panose="02020603050405020304" pitchFamily="18" charset="0"/>
              </a:rPr>
              <a:t>privately held business entities</a:t>
            </a:r>
            <a:r>
              <a:rPr lang="en-US"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en-US" dirty="0" smtClean="0">
                <a:latin typeface="Times New Roman" panose="02020603050405020304" pitchFamily="18" charset="0"/>
                <a:cs typeface="Times New Roman" panose="02020603050405020304" pitchFamily="18" charset="0"/>
              </a:rPr>
              <a:t>Implications:</a:t>
            </a:r>
          </a:p>
          <a:p>
            <a:pPr marL="0" indent="0">
              <a:buNone/>
            </a:pPr>
            <a:endParaRPr lang="en-US" sz="20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Pride </a:t>
            </a:r>
            <a:r>
              <a:rPr lang="en-US" dirty="0">
                <a:latin typeface="Times New Roman" panose="02020603050405020304" pitchFamily="18" charset="0"/>
                <a:cs typeface="Times New Roman" panose="02020603050405020304" pitchFamily="18" charset="0"/>
              </a:rPr>
              <a:t>of ownership. </a:t>
            </a:r>
            <a:endParaRPr lang="en-US" dirty="0" smtClean="0">
              <a:latin typeface="Times New Roman" panose="02020603050405020304" pitchFamily="18" charset="0"/>
              <a:cs typeface="Times New Roman" panose="02020603050405020304" pitchFamily="18" charset="0"/>
            </a:endParaRPr>
          </a:p>
          <a:p>
            <a:pPr marL="457200" lvl="1" indent="0">
              <a:buNone/>
            </a:pPr>
            <a:endParaRPr lang="en-US" sz="20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Close </a:t>
            </a:r>
            <a:r>
              <a:rPr lang="en-US" dirty="0">
                <a:latin typeface="Times New Roman" panose="02020603050405020304" pitchFamily="18" charset="0"/>
                <a:cs typeface="Times New Roman" panose="02020603050405020304" pitchFamily="18" charset="0"/>
              </a:rPr>
              <a:t>relationship of parties</a:t>
            </a:r>
            <a:r>
              <a:rPr lang="en-US" dirty="0" smtClean="0">
                <a:latin typeface="Times New Roman" panose="02020603050405020304" pitchFamily="18" charset="0"/>
                <a:cs typeface="Times New Roman" panose="02020603050405020304" pitchFamily="18" charset="0"/>
              </a:rPr>
              <a:t>.</a:t>
            </a:r>
          </a:p>
          <a:p>
            <a:pPr marL="457200" lvl="1" indent="0">
              <a:buNone/>
            </a:pP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Often </a:t>
            </a:r>
            <a:r>
              <a:rPr lang="en-US" dirty="0">
                <a:latin typeface="Times New Roman" panose="02020603050405020304" pitchFamily="18" charset="0"/>
                <a:cs typeface="Times New Roman" panose="02020603050405020304" pitchFamily="18" charset="0"/>
              </a:rPr>
              <a:t>small businesses.</a:t>
            </a:r>
          </a:p>
          <a:p>
            <a:endParaRPr lang="en-US" dirty="0"/>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1</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770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Implications for Ethics/Professionalism</a:t>
            </a:r>
          </a:p>
        </p:txBody>
      </p:sp>
      <p:sp>
        <p:nvSpPr>
          <p:cNvPr id="3" name="Content Placeholder 2"/>
          <p:cNvSpPr>
            <a:spLocks noGrp="1"/>
          </p:cNvSpPr>
          <p:nvPr>
            <p:ph idx="1"/>
          </p:nvPr>
        </p:nvSpPr>
        <p:spPr>
          <a:xfrm>
            <a:off x="838200" y="1690688"/>
            <a:ext cx="10515600" cy="4616594"/>
          </a:xfrm>
        </p:spPr>
        <p:txBody>
          <a:bodyPr>
            <a:normAutofit fontScale="92500" lnSpcReduction="20000"/>
          </a:bodyPr>
          <a:lstStyle/>
          <a:p>
            <a:pPr lvl="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Personal animosity of parties.  </a:t>
            </a:r>
            <a:endParaRPr lang="en-US" sz="1200"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Severe mistrust.  </a:t>
            </a:r>
            <a:endParaRPr lang="en-US" sz="1200" dirty="0">
              <a:latin typeface="Times New Roman" panose="02020603050405020304" pitchFamily="18" charset="0"/>
              <a:cs typeface="Times New Roman" panose="02020603050405020304" pitchFamily="18" charset="0"/>
            </a:endParaRPr>
          </a:p>
          <a:p>
            <a:pPr lvl="2"/>
            <a:r>
              <a:rPr lang="en-US" i="1" dirty="0">
                <a:latin typeface="Times New Roman" panose="02020603050405020304" pitchFamily="18" charset="0"/>
                <a:cs typeface="Times New Roman" panose="02020603050405020304" pitchFamily="18" charset="0"/>
              </a:rPr>
              <a:t>True N. </a:t>
            </a:r>
            <a:r>
              <a:rPr lang="en-US" i="1" dirty="0" err="1">
                <a:latin typeface="Times New Roman" panose="02020603050405020304" pitchFamily="18" charset="0"/>
                <a:cs typeface="Times New Roman" panose="02020603050405020304" pitchFamily="18" charset="0"/>
              </a:rPr>
              <a:t>Commc’ns</a:t>
            </a:r>
            <a:r>
              <a:rPr lang="en-US" i="1" dirty="0">
                <a:latin typeface="Times New Roman" panose="02020603050405020304" pitchFamily="18" charset="0"/>
                <a:cs typeface="Times New Roman" panose="02020603050405020304" pitchFamily="18" charset="0"/>
              </a:rPr>
              <a:t> Inc. v. </a:t>
            </a:r>
            <a:r>
              <a:rPr lang="en-US" i="1" dirty="0" err="1">
                <a:latin typeface="Times New Roman" panose="02020603050405020304" pitchFamily="18" charset="0"/>
                <a:cs typeface="Times New Roman" panose="02020603050405020304" pitchFamily="18" charset="0"/>
              </a:rPr>
              <a:t>Publicis</a:t>
            </a:r>
            <a:r>
              <a:rPr lang="en-US" i="1" dirty="0">
                <a:latin typeface="Times New Roman" panose="02020603050405020304" pitchFamily="18" charset="0"/>
                <a:cs typeface="Times New Roman" panose="02020603050405020304" pitchFamily="18" charset="0"/>
              </a:rPr>
              <a:t> S.A.</a:t>
            </a:r>
            <a:r>
              <a:rPr lang="en-US" dirty="0">
                <a:latin typeface="Times New Roman" panose="02020603050405020304" pitchFamily="18" charset="0"/>
                <a:cs typeface="Times New Roman" panose="02020603050405020304" pitchFamily="18" charset="0"/>
              </a:rPr>
              <a:t>, 711 A.2d 34, 36 (Del. Ch. 1997) (“The alliance quickly ‘descended into acrimony, into high-profile litigation and into mistrust.’ A recent article in Business Week described the parties’ joint venture as ‘A Marriage Made in Hell</a:t>
            </a:r>
            <a:r>
              <a:rPr lang="en-US" dirty="0" smtClean="0">
                <a:latin typeface="Times New Roman" panose="02020603050405020304" pitchFamily="18" charset="0"/>
                <a:cs typeface="Times New Roman" panose="02020603050405020304" pitchFamily="18" charset="0"/>
              </a:rPr>
              <a:t>.’”).</a:t>
            </a:r>
          </a:p>
          <a:p>
            <a:pPr marL="914400" lvl="2" indent="0">
              <a:buNone/>
            </a:pPr>
            <a:endParaRPr lang="en-US" sz="1400"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Mirror image accusations.  </a:t>
            </a:r>
            <a:endParaRPr lang="en-US" sz="1200" dirty="0">
              <a:latin typeface="Times New Roman" panose="02020603050405020304" pitchFamily="18" charset="0"/>
              <a:cs typeface="Times New Roman" panose="02020603050405020304" pitchFamily="18" charset="0"/>
            </a:endParaRPr>
          </a:p>
          <a:p>
            <a:pPr lvl="2"/>
            <a:r>
              <a:rPr lang="en-US" i="1" dirty="0">
                <a:latin typeface="Times New Roman" panose="02020603050405020304" pitchFamily="18" charset="0"/>
                <a:cs typeface="Times New Roman" panose="02020603050405020304" pitchFamily="18" charset="0"/>
              </a:rPr>
              <a:t>Willie Gary LLC v. James &amp; Jackson LLC</a:t>
            </a:r>
            <a:r>
              <a:rPr lang="en-US" dirty="0">
                <a:latin typeface="Times New Roman" panose="02020603050405020304" pitchFamily="18" charset="0"/>
                <a:cs typeface="Times New Roman" panose="02020603050405020304" pitchFamily="18" charset="0"/>
              </a:rPr>
              <a:t>, 2006 WL 75309, *2 (Del. Ch.) (Noting defendant’s “reflexive reaction” to filing of dissolution claim, among other claims, was to assert “mirror image claims [in arbitration] that seek to argue that Willie Gary has acted improperly with regard to the same matters raised by [plaintiff] in this case.”), </a:t>
            </a:r>
            <a:r>
              <a:rPr lang="en-US" i="1" dirty="0">
                <a:latin typeface="Times New Roman" panose="02020603050405020304" pitchFamily="18" charset="0"/>
                <a:cs typeface="Times New Roman" panose="02020603050405020304" pitchFamily="18" charset="0"/>
              </a:rPr>
              <a:t>aff’d</a:t>
            </a:r>
            <a:r>
              <a:rPr lang="en-US" dirty="0">
                <a:latin typeface="Times New Roman" panose="02020603050405020304" pitchFamily="18" charset="0"/>
                <a:cs typeface="Times New Roman" panose="02020603050405020304" pitchFamily="18" charset="0"/>
              </a:rPr>
              <a:t>, 906 A.2d 76 (Del. 2006</a:t>
            </a:r>
            <a:r>
              <a:rPr lang="en-US" dirty="0" smtClean="0">
                <a:latin typeface="Times New Roman" panose="02020603050405020304" pitchFamily="18" charset="0"/>
                <a:cs typeface="Times New Roman" panose="02020603050405020304" pitchFamily="18" charset="0"/>
              </a:rPr>
              <a:t>).</a:t>
            </a:r>
          </a:p>
          <a:p>
            <a:pPr marL="914400" lvl="2" indent="0">
              <a:buNone/>
            </a:pPr>
            <a:endParaRPr lang="en-US" sz="1400"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Pettiness.</a:t>
            </a:r>
            <a:endParaRPr lang="en-US" sz="1200" dirty="0">
              <a:latin typeface="Times New Roman" panose="02020603050405020304" pitchFamily="18" charset="0"/>
              <a:cs typeface="Times New Roman" panose="02020603050405020304" pitchFamily="18" charset="0"/>
            </a:endParaRPr>
          </a:p>
          <a:p>
            <a:pPr lvl="2"/>
            <a:r>
              <a:rPr lang="en-US" i="1" dirty="0">
                <a:latin typeface="Times New Roman" panose="02020603050405020304" pitchFamily="18" charset="0"/>
                <a:cs typeface="Times New Roman" panose="02020603050405020304" pitchFamily="18" charset="0"/>
              </a:rPr>
              <a:t>Lola Cars Int’l Ltd. v. </a:t>
            </a:r>
            <a:r>
              <a:rPr lang="en-US" i="1" dirty="0" err="1">
                <a:latin typeface="Times New Roman" panose="02020603050405020304" pitchFamily="18" charset="0"/>
                <a:cs typeface="Times New Roman" panose="02020603050405020304" pitchFamily="18" charset="0"/>
              </a:rPr>
              <a:t>Krohn</a:t>
            </a:r>
            <a:r>
              <a:rPr lang="en-US" i="1" dirty="0">
                <a:latin typeface="Times New Roman" panose="02020603050405020304" pitchFamily="18" charset="0"/>
                <a:cs typeface="Times New Roman" panose="02020603050405020304" pitchFamily="18" charset="0"/>
              </a:rPr>
              <a:t> Racing, LLC</a:t>
            </a:r>
            <a:r>
              <a:rPr lang="en-US" dirty="0">
                <a:latin typeface="Times New Roman" panose="02020603050405020304" pitchFamily="18" charset="0"/>
                <a:cs typeface="Times New Roman" panose="02020603050405020304" pitchFamily="18" charset="0"/>
              </a:rPr>
              <a:t>, 2010 WL 3314484, *22 n.261 (Del. Ch.) (“The deterioration in the Member Parties’ relationship is evidenced by petty incidents . . . frustration and resentment seen in the Member Parties’ communications over the last two years.”); </a:t>
            </a:r>
            <a:r>
              <a:rPr lang="en-US" i="1" dirty="0" err="1">
                <a:latin typeface="Times New Roman" panose="02020603050405020304" pitchFamily="18" charset="0"/>
                <a:cs typeface="Times New Roman" panose="02020603050405020304" pitchFamily="18" charset="0"/>
              </a:rPr>
              <a:t>Zutrau</a:t>
            </a:r>
            <a:r>
              <a:rPr lang="en-US" i="1" dirty="0">
                <a:latin typeface="Times New Roman" panose="02020603050405020304" pitchFamily="18" charset="0"/>
                <a:cs typeface="Times New Roman" panose="02020603050405020304" pitchFamily="18" charset="0"/>
              </a:rPr>
              <a:t> v. </a:t>
            </a:r>
            <a:r>
              <a:rPr lang="en-US" i="1" dirty="0" err="1">
                <a:latin typeface="Times New Roman" panose="02020603050405020304" pitchFamily="18" charset="0"/>
                <a:cs typeface="Times New Roman" panose="02020603050405020304" pitchFamily="18" charset="0"/>
              </a:rPr>
              <a:t>Jansing</a:t>
            </a:r>
            <a:r>
              <a:rPr lang="en-US" dirty="0">
                <a:latin typeface="Times New Roman" panose="02020603050405020304" pitchFamily="18" charset="0"/>
                <a:cs typeface="Times New Roman" panose="02020603050405020304" pitchFamily="18" charset="0"/>
              </a:rPr>
              <a:t>, 2014 WL 3772859, *40 (Del. Ch.), </a:t>
            </a:r>
            <a:r>
              <a:rPr lang="en-US" i="1" dirty="0">
                <a:latin typeface="Times New Roman" panose="02020603050405020304" pitchFamily="18" charset="0"/>
                <a:cs typeface="Times New Roman" panose="02020603050405020304" pitchFamily="18" charset="0"/>
              </a:rPr>
              <a:t>aff’d</a:t>
            </a:r>
            <a:r>
              <a:rPr lang="en-US" dirty="0">
                <a:latin typeface="Times New Roman" panose="02020603050405020304" pitchFamily="18" charset="0"/>
                <a:cs typeface="Times New Roman" panose="02020603050405020304" pitchFamily="18" charset="0"/>
              </a:rPr>
              <a:t>, 123 A.3d 938 (Del. 2015) (Plaintiff “seemingly challenge[s] virtually every decision the defendant made and actions he took, no matter how picayune, in running the company after the plaintiff’s termination.”).  </a:t>
            </a:r>
            <a:endParaRPr lang="en-US" sz="14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2</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93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Implications for </a:t>
            </a:r>
            <a:r>
              <a:rPr lang="en-US" sz="3600" dirty="0" smtClean="0">
                <a:latin typeface="Times New Roman" panose="02020603050405020304" pitchFamily="18" charset="0"/>
                <a:cs typeface="Times New Roman" panose="02020603050405020304" pitchFamily="18" charset="0"/>
              </a:rPr>
              <a:t>Ethics/Professionalism</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(continued)</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00200"/>
            <a:ext cx="10515600" cy="4576763"/>
          </a:xfrm>
        </p:spPr>
        <p:txBody>
          <a:bodyPr>
            <a:normAutofit/>
          </a:bodyPr>
          <a:lstStyle/>
          <a:p>
            <a:pPr marL="742950" marR="0" lvl="1" indent="-285750">
              <a:lnSpc>
                <a:spcPct val="100000"/>
              </a:lnSpc>
              <a:spcBef>
                <a:spcPts val="0"/>
              </a:spcBef>
              <a:spcAft>
                <a:spcPts val="0"/>
              </a:spcAft>
              <a:buFont typeface="Courier New" panose="02070309020205020404" pitchFamily="49" charset="0"/>
              <a:buChar char="o"/>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Ends justify means mentality</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lvl="2" algn="just">
              <a:lnSpc>
                <a:spcPct val="100000"/>
              </a:lnSpc>
              <a:spcBef>
                <a:spcPts val="0"/>
              </a:spcBef>
            </a:pP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In re </a:t>
            </a:r>
            <a:r>
              <a:rPr lang="en-US" sz="1900" i="1" dirty="0" err="1" smtClean="0">
                <a:effectLst/>
                <a:latin typeface="Times New Roman" panose="02020603050405020304" pitchFamily="18" charset="0"/>
                <a:ea typeface="Calibri" panose="020F0502020204030204" pitchFamily="34" charset="0"/>
                <a:cs typeface="Times New Roman" panose="02020603050405020304" pitchFamily="18" charset="0"/>
              </a:rPr>
              <a:t>Shawe</a:t>
            </a: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 &amp; </a:t>
            </a:r>
            <a:r>
              <a:rPr lang="en-US" sz="1900" i="1" dirty="0" err="1" smtClean="0">
                <a:effectLst/>
                <a:latin typeface="Times New Roman" panose="02020603050405020304" pitchFamily="18" charset="0"/>
                <a:ea typeface="Calibri" panose="020F0502020204030204" pitchFamily="34" charset="0"/>
                <a:cs typeface="Times New Roman" panose="02020603050405020304" pitchFamily="18" charset="0"/>
              </a:rPr>
              <a:t>Elting</a:t>
            </a: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 LLC</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2015 WL 4874733, *26 (Del. Ch.) (awarding sanctions against party who spied on business partner, destroyed evidence and lied under oath).</a:t>
            </a:r>
          </a:p>
          <a:p>
            <a:pPr marL="914400" lvl="2" indent="0" algn="just">
              <a:lnSpc>
                <a:spcPct val="100000"/>
              </a:lnSpc>
              <a:spcBef>
                <a:spcPts val="0"/>
              </a:spcBef>
              <a:buNone/>
            </a:pPr>
            <a:endParaRPr lang="en-US" sz="19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0000"/>
              </a:lnSpc>
              <a:spcBef>
                <a:spcPts val="0"/>
              </a:spcBef>
              <a:spcAft>
                <a:spcPts val="0"/>
              </a:spcAft>
              <a:buFont typeface="Courier New" panose="02070309020205020404" pitchFamily="49" charset="0"/>
              <a:buChar char="o"/>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Overly-aggressive litigation tactics.</a:t>
            </a:r>
          </a:p>
          <a:p>
            <a:pPr lvl="2">
              <a:lnSpc>
                <a:spcPct val="100000"/>
              </a:lnSpc>
              <a:spcBef>
                <a:spcPts val="0"/>
              </a:spcBef>
            </a:pP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Id. </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914400" lvl="2" indent="0">
              <a:lnSpc>
                <a:spcPct val="100000"/>
              </a:lnSpc>
              <a:spcBef>
                <a:spcPts val="0"/>
              </a:spcBef>
              <a:buNone/>
            </a:pPr>
            <a:endParaRPr lang="en-US" sz="19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just">
              <a:lnSpc>
                <a:spcPct val="100000"/>
              </a:lnSpc>
              <a:spcBef>
                <a:spcPts val="0"/>
              </a:spcBef>
              <a:spcAft>
                <a:spcPts val="0"/>
              </a:spcAft>
              <a:buFont typeface="Courier New" panose="02070309020205020404" pitchFamily="49" charset="0"/>
              <a:buChar char="o"/>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Refusal/inability to reach simple agreements (in and out of litigation).</a:t>
            </a:r>
          </a:p>
          <a:p>
            <a:pPr lvl="2" algn="just">
              <a:lnSpc>
                <a:spcPct val="100000"/>
              </a:lnSpc>
              <a:spcBef>
                <a:spcPts val="0"/>
              </a:spcBef>
            </a:pP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Phillips v. Hove</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2011 WL 4404034, *26 (Del. Ch.) (“Given the marked animosity between the parties and their inability to agree on basic issues, deadlock clearly exists”).   </a:t>
            </a:r>
          </a:p>
          <a:p>
            <a:pPr marL="914400" lvl="2" indent="0" algn="just">
              <a:lnSpc>
                <a:spcPct val="100000"/>
              </a:lnSpc>
              <a:spcBef>
                <a:spcPts val="0"/>
              </a:spcBef>
              <a:buNone/>
            </a:pPr>
            <a:endParaRPr lang="en-US"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0000"/>
              </a:lnSpc>
              <a:spcBef>
                <a:spcPts val="0"/>
              </a:spcBef>
              <a:buFont typeface="Courier New" panose="02070309020205020404" pitchFamily="49" charset="0"/>
              <a:buChar char="o"/>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Activities designed to increase costs.</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lvl="2" algn="just">
              <a:lnSpc>
                <a:spcPct val="100000"/>
              </a:lnSpc>
              <a:spcBef>
                <a:spcPts val="0"/>
              </a:spcBef>
              <a:spcAft>
                <a:spcPts val="800"/>
              </a:spcAft>
            </a:pPr>
            <a:r>
              <a:rPr lang="en-US" sz="1900" i="1" dirty="0" err="1" smtClean="0">
                <a:effectLst/>
                <a:latin typeface="Times New Roman" panose="02020603050405020304" pitchFamily="18" charset="0"/>
                <a:ea typeface="Calibri" panose="020F0502020204030204" pitchFamily="34" charset="0"/>
                <a:cs typeface="Times New Roman" panose="02020603050405020304" pitchFamily="18" charset="0"/>
              </a:rPr>
              <a:t>Zutrau</a:t>
            </a: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 v. </a:t>
            </a:r>
            <a:r>
              <a:rPr lang="en-US" sz="1900" i="1" dirty="0" err="1" smtClean="0">
                <a:effectLst/>
                <a:latin typeface="Times New Roman" panose="02020603050405020304" pitchFamily="18" charset="0"/>
                <a:ea typeface="Calibri" panose="020F0502020204030204" pitchFamily="34" charset="0"/>
                <a:cs typeface="Times New Roman" panose="02020603050405020304" pitchFamily="18" charset="0"/>
              </a:rPr>
              <a:t>Jansing</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(seeking </a:t>
            </a:r>
            <a:r>
              <a:rPr lang="en-US" sz="1900" dirty="0" err="1" smtClean="0">
                <a:effectLst/>
                <a:latin typeface="Times New Roman" panose="02020603050405020304" pitchFamily="18" charset="0"/>
                <a:ea typeface="Calibri" panose="020F0502020204030204" pitchFamily="34" charset="0"/>
                <a:cs typeface="Times New Roman" panose="02020603050405020304" pitchFamily="18" charset="0"/>
              </a:rPr>
              <a:t>reargument</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of and appealing nearly every ruling, and </a:t>
            </a:r>
            <a:r>
              <a:rPr lang="en-US" sz="1900" dirty="0" err="1" smtClean="0">
                <a:effectLst/>
                <a:latin typeface="Times New Roman" panose="02020603050405020304" pitchFamily="18" charset="0"/>
                <a:ea typeface="Calibri" panose="020F0502020204030204" pitchFamily="34" charset="0"/>
                <a:cs typeface="Times New Roman" panose="02020603050405020304" pitchFamily="18" charset="0"/>
              </a:rPr>
              <a:t>relitigating</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case in other courts); </a:t>
            </a: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R&amp;R Capital, LLC v. Buck &amp; Doe Run Valley Farms, LLC</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(same).</a:t>
            </a:r>
            <a:endParaRPr lang="en-US" sz="1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3</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9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Implications for </a:t>
            </a:r>
            <a:r>
              <a:rPr lang="en-US" sz="3600" dirty="0" smtClean="0">
                <a:latin typeface="Times New Roman" panose="02020603050405020304" pitchFamily="18" charset="0"/>
                <a:cs typeface="Times New Roman" panose="02020603050405020304" pitchFamily="18" charset="0"/>
              </a:rPr>
              <a:t>Ethics/Professionalism</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(continued)</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00200"/>
            <a:ext cx="10515600" cy="4576763"/>
          </a:xfrm>
        </p:spPr>
        <p:txBody>
          <a:bodyPr>
            <a:normAutofit/>
          </a:bodyPr>
          <a:lstStyle/>
          <a:p>
            <a:pPr marL="742950" marR="0" lvl="1" indent="-285750">
              <a:lnSpc>
                <a:spcPct val="107000"/>
              </a:lnSpc>
              <a:spcBef>
                <a:spcPts val="0"/>
              </a:spcBef>
              <a:spcAft>
                <a:spcPts val="0"/>
              </a:spcAft>
              <a:buFont typeface="Courier New" panose="02070309020205020404" pitchFamily="49" charset="0"/>
              <a:buChar char="o"/>
            </a:pPr>
            <a:endParaRPr lang="en-US"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200" dirty="0" smtClean="0">
                <a:effectLst/>
                <a:latin typeface="Times New Roman" panose="02020603050405020304" pitchFamily="18" charset="0"/>
                <a:ea typeface="Calibri" panose="020F0502020204030204" pitchFamily="34" charset="0"/>
                <a:cs typeface="Times New Roman" panose="02020603050405020304" pitchFamily="18" charset="0"/>
              </a:rPr>
              <a:t>Activities designed to harass opponents/gain inappropriate leverage.</a:t>
            </a:r>
            <a:endParaRPr lang="en-U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Bef>
                <a:spcPts val="0"/>
              </a:spcBef>
            </a:pPr>
            <a:r>
              <a:rPr lang="en-US" sz="1900" i="1" dirty="0" err="1" smtClean="0">
                <a:effectLst/>
                <a:latin typeface="Times New Roman" panose="02020603050405020304" pitchFamily="18" charset="0"/>
                <a:ea typeface="Calibri" panose="020F0502020204030204" pitchFamily="34" charset="0"/>
                <a:cs typeface="Times New Roman" panose="02020603050405020304" pitchFamily="18" charset="0"/>
              </a:rPr>
              <a:t>Shawe</a:t>
            </a:r>
            <a:r>
              <a:rPr lang="en-US" sz="1900" i="1" dirty="0" smtClean="0">
                <a:effectLst/>
                <a:latin typeface="Times New Roman" panose="02020603050405020304" pitchFamily="18" charset="0"/>
                <a:ea typeface="Calibri" panose="020F0502020204030204" pitchFamily="34" charset="0"/>
                <a:cs typeface="Times New Roman" panose="02020603050405020304" pitchFamily="18" charset="0"/>
              </a:rPr>
              <a:t> &amp; </a:t>
            </a:r>
            <a:r>
              <a:rPr lang="en-US" sz="1900" i="1" dirty="0" err="1" smtClean="0">
                <a:effectLst/>
                <a:latin typeface="Times New Roman" panose="02020603050405020304" pitchFamily="18" charset="0"/>
                <a:ea typeface="Calibri" panose="020F0502020204030204" pitchFamily="34" charset="0"/>
                <a:cs typeface="Times New Roman" panose="02020603050405020304" pitchFamily="18" charset="0"/>
              </a:rPr>
              <a:t>Elting</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2015 WL 4874733, at *26 (“The absence of any agreement governing distributions means that </a:t>
            </a:r>
            <a:r>
              <a:rPr lang="en-US" sz="1900" dirty="0" err="1" smtClean="0">
                <a:effectLst/>
                <a:latin typeface="Times New Roman" panose="02020603050405020304" pitchFamily="18" charset="0"/>
                <a:ea typeface="Calibri" panose="020F0502020204030204" pitchFamily="34" charset="0"/>
                <a:cs typeface="Times New Roman" panose="02020603050405020304" pitchFamily="18" charset="0"/>
              </a:rPr>
              <a:t>Shawe</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can continue, as he has done in the past, to use the need for his consent to make a distribution as a club to exert leverage over </a:t>
            </a:r>
            <a:r>
              <a:rPr lang="en-US" sz="1900" dirty="0" err="1" smtClean="0">
                <a:effectLst/>
                <a:latin typeface="Times New Roman" panose="02020603050405020304" pitchFamily="18" charset="0"/>
                <a:ea typeface="Calibri" panose="020F0502020204030204" pitchFamily="34" charset="0"/>
                <a:cs typeface="Times New Roman" panose="02020603050405020304" pitchFamily="18" charset="0"/>
              </a:rPr>
              <a:t>Elting</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as part of the destructive culture of ‘mutual </a:t>
            </a:r>
            <a:r>
              <a:rPr lang="en-US" sz="1900" dirty="0" err="1" smtClean="0">
                <a:effectLst/>
                <a:latin typeface="Times New Roman" panose="02020603050405020304" pitchFamily="18" charset="0"/>
                <a:ea typeface="Calibri" panose="020F0502020204030204" pitchFamily="34" charset="0"/>
                <a:cs typeface="Times New Roman" panose="02020603050405020304" pitchFamily="18" charset="0"/>
              </a:rPr>
              <a:t>hostaging</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 that has characterized their relationship over the past several years as the only two directors and co-CEOs of the Company.”).  </a:t>
            </a:r>
            <a:endParaRPr lang="en-US" sz="1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0" algn="just">
              <a:lnSpc>
                <a:spcPct val="107000"/>
              </a:lnSpc>
              <a:spcBef>
                <a:spcPts val="0"/>
              </a:spcBef>
              <a:spcAft>
                <a:spcPts val="0"/>
              </a:spcAft>
              <a:buNone/>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0" algn="just">
              <a:lnSpc>
                <a:spcPct val="107000"/>
              </a:lnSpc>
              <a:spcBef>
                <a:spcPts val="0"/>
              </a:spcBef>
              <a:spcAft>
                <a:spcPts val="0"/>
              </a:spcAft>
              <a:buNone/>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
            </a:pPr>
            <a:r>
              <a:rPr lang="en-US" sz="2600" dirty="0" smtClean="0">
                <a:effectLst/>
                <a:latin typeface="Times New Roman" panose="02020603050405020304" pitchFamily="18" charset="0"/>
                <a:ea typeface="Calibri" panose="020F0502020204030204" pitchFamily="34" charset="0"/>
                <a:cs typeface="Times New Roman" panose="02020603050405020304" pitchFamily="18" charset="0"/>
              </a:rPr>
              <a:t>Attorney over-identification with clients.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4</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11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Applicable </a:t>
            </a:r>
            <a:r>
              <a:rPr lang="en-US" sz="3600" dirty="0" smtClean="0">
                <a:latin typeface="Times New Roman" panose="02020603050405020304" pitchFamily="18" charset="0"/>
                <a:cs typeface="Times New Roman" panose="02020603050405020304" pitchFamily="18" charset="0"/>
              </a:rPr>
              <a:t>Rules</a:t>
            </a:r>
            <a:endParaRPr lang="en-US" sz="3600" dirty="0"/>
          </a:p>
        </p:txBody>
      </p:sp>
      <p:sp>
        <p:nvSpPr>
          <p:cNvPr id="3" name="Content Placeholder 2"/>
          <p:cNvSpPr>
            <a:spLocks noGrp="1"/>
          </p:cNvSpPr>
          <p:nvPr>
            <p:ph idx="1"/>
          </p:nvPr>
        </p:nvSpPr>
        <p:spPr>
          <a:xfrm>
            <a:off x="838200" y="1690688"/>
            <a:ext cx="10515600" cy="4486275"/>
          </a:xfrm>
        </p:spPr>
        <p:txBody>
          <a:bodyPr>
            <a:normAutofit fontScale="62500" lnSpcReduction="20000"/>
          </a:bodyPr>
          <a:lstStyle/>
          <a:p>
            <a:pPr marL="0" marR="0" indent="0">
              <a:lnSpc>
                <a:spcPct val="107000"/>
              </a:lnSpc>
              <a:spcBef>
                <a:spcPts val="0"/>
              </a:spcBef>
              <a:spcAft>
                <a:spcPts val="800"/>
              </a:spcAft>
              <a:buNone/>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 DELAWARE LAWYERS’ RULES OF PROFESSIONAL CONDUCT</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Rule 1.2. Scope of representation </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(b) A lawyer’s representation of a client, including representation by appointment, does not constitute an endorsement of the client's political, economic, social or moral views or activities.</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[5] Independence from client’s views or activities. -- Legal representation should not be denied to people who are unable to afford legal services, or whose cause is controversial or the subject of popular disapproval.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By the same token, representing a client does not constitute approval of the client’s views or activities.</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Rule 2.1. Advisor. In representing a client, a lawyer shall exercise independent professional judgment and render candid advice. In rendering advice, a lawyer may refer not only to law but to other considerations, such as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moral, economic, social</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and political factors, that may be relevant to the client's situation.</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5</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31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Applicable </a:t>
            </a:r>
            <a:r>
              <a:rPr lang="en-US" sz="3600" dirty="0" smtClean="0">
                <a:latin typeface="Times New Roman" panose="02020603050405020304" pitchFamily="18" charset="0"/>
                <a:cs typeface="Times New Roman" panose="02020603050405020304" pitchFamily="18" charset="0"/>
              </a:rPr>
              <a:t>Rules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(continued)</a:t>
            </a:r>
            <a:endParaRPr lang="en-US" sz="3600" dirty="0"/>
          </a:p>
        </p:txBody>
      </p:sp>
      <p:sp>
        <p:nvSpPr>
          <p:cNvPr id="3" name="Content Placeholder 2"/>
          <p:cNvSpPr>
            <a:spLocks noGrp="1"/>
          </p:cNvSpPr>
          <p:nvPr>
            <p:ph idx="1"/>
          </p:nvPr>
        </p:nvSpPr>
        <p:spPr>
          <a:xfrm>
            <a:off x="838200" y="1690688"/>
            <a:ext cx="10515600" cy="4649499"/>
          </a:xfrm>
        </p:spPr>
        <p:txBody>
          <a:bodyPr>
            <a:normAutofit fontScale="47500" lnSpcReduction="20000"/>
          </a:bodyPr>
          <a:lstStyle/>
          <a:p>
            <a:pPr marL="0" marR="0" indent="0">
              <a:lnSpc>
                <a:spcPct val="107000"/>
              </a:lnSpc>
              <a:spcBef>
                <a:spcPts val="0"/>
              </a:spcBef>
              <a:spcAft>
                <a:spcPts val="800"/>
              </a:spcAft>
              <a:buNone/>
            </a:pPr>
            <a:r>
              <a:rPr lang="en-US" sz="4200" dirty="0" smtClean="0">
                <a:effectLst/>
                <a:latin typeface="Times New Roman" panose="02020603050405020304" pitchFamily="18" charset="0"/>
                <a:ea typeface="Calibri" panose="020F0502020204030204" pitchFamily="34" charset="0"/>
                <a:cs typeface="Times New Roman" panose="02020603050405020304" pitchFamily="18" charset="0"/>
              </a:rPr>
              <a:t>PRINCIPLES OF PROFESSIONALISM FOR DELAWARE LAWYERS</a:t>
            </a:r>
            <a:endParaRPr lang="en-US" sz="4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500" dirty="0" smtClean="0">
                <a:effectLst/>
                <a:latin typeface="Times New Roman" panose="02020603050405020304" pitchFamily="18" charset="0"/>
                <a:ea typeface="Calibri" panose="020F0502020204030204" pitchFamily="34" charset="0"/>
                <a:cs typeface="Times New Roman" panose="02020603050405020304" pitchFamily="18" charset="0"/>
              </a:rPr>
              <a:t>A.	In general. A lawyer should develop and maintain the qualities of integrity, compassion, learning, civility, diligence and public service that mark the most admired members of our profession. …</a:t>
            </a:r>
          </a:p>
          <a:p>
            <a:pPr marL="0" marR="0" indent="0" algn="just">
              <a:lnSpc>
                <a:spcPct val="107000"/>
              </a:lnSpc>
              <a:spcBef>
                <a:spcPts val="0"/>
              </a:spcBef>
              <a:spcAft>
                <a:spcPts val="800"/>
              </a:spcAft>
              <a:buNone/>
            </a:pPr>
            <a:endParaRPr lang="en-US" sz="3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500" dirty="0" smtClean="0">
                <a:effectLst/>
                <a:latin typeface="Times New Roman" panose="02020603050405020304" pitchFamily="18" charset="0"/>
                <a:ea typeface="Calibri" panose="020F0502020204030204" pitchFamily="34" charset="0"/>
                <a:cs typeface="Times New Roman" panose="02020603050405020304" pitchFamily="18" charset="0"/>
              </a:rPr>
              <a:t>1. Integrity. Personal integrity is the most important quality in a lawyer. A lawyer’s integrity requires personal conduct that does not impair the rendering of professional service of the highest skill and ability; </a:t>
            </a:r>
            <a:r>
              <a:rPr lang="en-US" sz="3500" b="1" dirty="0" smtClean="0">
                <a:effectLst/>
                <a:latin typeface="Times New Roman" panose="02020603050405020304" pitchFamily="18" charset="0"/>
                <a:ea typeface="Calibri" panose="020F0502020204030204" pitchFamily="34" charset="0"/>
                <a:cs typeface="Times New Roman" panose="02020603050405020304" pitchFamily="18" charset="0"/>
              </a:rPr>
              <a:t>acting with candor;</a:t>
            </a:r>
            <a:r>
              <a:rPr lang="en-US" sz="3500" dirty="0" smtClean="0">
                <a:effectLst/>
                <a:latin typeface="Times New Roman" panose="02020603050405020304" pitchFamily="18" charset="0"/>
                <a:ea typeface="Calibri" panose="020F0502020204030204" pitchFamily="34" charset="0"/>
                <a:cs typeface="Times New Roman" panose="02020603050405020304" pitchFamily="18" charset="0"/>
              </a:rPr>
              <a:t> preserving confidences; </a:t>
            </a:r>
            <a:r>
              <a:rPr lang="en-US" sz="3500" b="1" dirty="0" smtClean="0">
                <a:effectLst/>
                <a:latin typeface="Times New Roman" panose="02020603050405020304" pitchFamily="18" charset="0"/>
                <a:ea typeface="Calibri" panose="020F0502020204030204" pitchFamily="34" charset="0"/>
                <a:cs typeface="Times New Roman" panose="02020603050405020304" pitchFamily="18" charset="0"/>
              </a:rPr>
              <a:t>treating others with respect;</a:t>
            </a:r>
            <a:r>
              <a:rPr lang="en-US" sz="3500" dirty="0" smtClean="0">
                <a:effectLst/>
                <a:latin typeface="Times New Roman" panose="02020603050405020304" pitchFamily="18" charset="0"/>
                <a:ea typeface="Calibri" panose="020F0502020204030204" pitchFamily="34" charset="0"/>
                <a:cs typeface="Times New Roman" panose="02020603050405020304" pitchFamily="18" charset="0"/>
              </a:rPr>
              <a:t> and acting with conviction and courage in advocating a lawful cause. </a:t>
            </a:r>
            <a:r>
              <a:rPr lang="en-US" sz="3500" b="1" dirty="0" smtClean="0">
                <a:effectLst/>
                <a:latin typeface="Times New Roman" panose="02020603050405020304" pitchFamily="18" charset="0"/>
                <a:ea typeface="Calibri" panose="020F0502020204030204" pitchFamily="34" charset="0"/>
                <a:cs typeface="Times New Roman" panose="02020603050405020304" pitchFamily="18" charset="0"/>
              </a:rPr>
              <a:t>Candor requires both the expression of the truth and the refusal to mislead others in speech and demeanor.</a:t>
            </a:r>
          </a:p>
          <a:p>
            <a:pPr marL="0" marR="0" indent="0" algn="just">
              <a:lnSpc>
                <a:spcPct val="107000"/>
              </a:lnSpc>
              <a:spcBef>
                <a:spcPts val="0"/>
              </a:spcBef>
              <a:spcAft>
                <a:spcPts val="800"/>
              </a:spcAft>
              <a:buNone/>
            </a:pPr>
            <a:endParaRPr lang="en-US" sz="3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500" dirty="0" smtClean="0">
                <a:effectLst/>
                <a:latin typeface="Times New Roman" panose="02020603050405020304" pitchFamily="18" charset="0"/>
                <a:ea typeface="Calibri" panose="020F0502020204030204" pitchFamily="34" charset="0"/>
                <a:cs typeface="Times New Roman" panose="02020603050405020304" pitchFamily="18" charset="0"/>
              </a:rPr>
              <a:t>2. Compassion. Compassion requires respect for the personal dignity of all persons. In that connection, </a:t>
            </a:r>
            <a:r>
              <a:rPr lang="en-US" sz="3500" b="1" dirty="0" smtClean="0">
                <a:effectLst/>
                <a:latin typeface="Times New Roman" panose="02020603050405020304" pitchFamily="18" charset="0"/>
                <a:ea typeface="Calibri" panose="020F0502020204030204" pitchFamily="34" charset="0"/>
                <a:cs typeface="Times New Roman" panose="02020603050405020304" pitchFamily="18" charset="0"/>
              </a:rPr>
              <a:t>a lawyer should treat all persons, including adverse lawyers and parties, fairly and equitably </a:t>
            </a:r>
            <a:r>
              <a:rPr lang="en-US" sz="3500" dirty="0" smtClean="0">
                <a:effectLst/>
                <a:latin typeface="Times New Roman" panose="02020603050405020304" pitchFamily="18" charset="0"/>
                <a:ea typeface="Calibri" panose="020F0502020204030204" pitchFamily="34" charset="0"/>
                <a:cs typeface="Times New Roman" panose="02020603050405020304" pitchFamily="18" charset="0"/>
              </a:rPr>
              <a:t>and refrain from acting upon or manifesting racial, gender or other bias or prejudice toward any participant in the legal process.</a:t>
            </a:r>
            <a:endParaRPr lang="en-US" sz="3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5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6</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303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Applicable </a:t>
            </a:r>
            <a:r>
              <a:rPr lang="en-US" sz="3600" dirty="0" smtClean="0">
                <a:latin typeface="Times New Roman" panose="02020603050405020304" pitchFamily="18" charset="0"/>
                <a:cs typeface="Times New Roman" panose="02020603050405020304" pitchFamily="18" charset="0"/>
              </a:rPr>
              <a:t>Rules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(continued)</a:t>
            </a:r>
            <a:endParaRPr lang="en-US" sz="3600" dirty="0"/>
          </a:p>
        </p:txBody>
      </p:sp>
      <p:sp>
        <p:nvSpPr>
          <p:cNvPr id="3" name="Content Placeholder 2"/>
          <p:cNvSpPr>
            <a:spLocks noGrp="1"/>
          </p:cNvSpPr>
          <p:nvPr>
            <p:ph idx="1"/>
          </p:nvPr>
        </p:nvSpPr>
        <p:spPr>
          <a:xfrm>
            <a:off x="838200" y="1690688"/>
            <a:ext cx="10515600" cy="4486275"/>
          </a:xfrm>
        </p:spPr>
        <p:txBody>
          <a:bodyPr>
            <a:normAutofit fontScale="62500" lnSpcReduction="20000"/>
          </a:bodyPr>
          <a:lstStyle/>
          <a:p>
            <a:pPr marL="0" indent="0" algn="just">
              <a:lnSpc>
                <a:spcPct val="107000"/>
              </a:lnSpc>
              <a:spcBef>
                <a:spcPts val="0"/>
              </a:spcBef>
              <a:spcAft>
                <a:spcPts val="800"/>
              </a:spcAft>
              <a:buNone/>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PRINCIPLES OF PROFESSIONALISM FOR DELAWARE LAWYERS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spcAft>
                <a:spcPts val="800"/>
              </a:spcAft>
              <a:buNone/>
            </a:pPr>
            <a:endParaRPr lang="en-US"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4. Civility.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Professional civility is conduct that shows respect not only for the courts and colleagues, but also for all people encountered in practice.</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Respect requires promptness in meeting appointments, consideration of the schedules and commitments of others, adherence to commitments whether made orally or in writing, promptness in returning telephone calls and responding to communications, and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avoidance of verbal intemperance and personal attacks</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 lawyer should not communicate with a Court concerning pending or prospective litigation without reasonable notice whenever possible to all affected parties. Respect for the Court requires careful preparation of matters to be presented; clear, succinct, and candid oral and written communications;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acceptance of rulings of the Court, subject to appropriate review;</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emotional self-control;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the absence of scorn and superiority in words or demeanor;</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observance of local practice and custom as to the manner of addressing the Court; and appropriate dress in all Court proceedings. A lawyer should represent a client with vigor, dedication and commitment. Such representation, however, does not justify conduct that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unnecessarily delays matters</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or is abusive, rude or disrespectful</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 lawyer should recognize that such conduct may be detrimental to a client’s interests and contrary to the administration of justice.</a:t>
            </a:r>
            <a:endParaRPr lang="en-US" sz="3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7</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809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Applicable </a:t>
            </a:r>
            <a:r>
              <a:rPr lang="en-US" sz="3600" dirty="0" smtClean="0">
                <a:latin typeface="Times New Roman" panose="02020603050405020304" pitchFamily="18" charset="0"/>
                <a:cs typeface="Times New Roman" panose="02020603050405020304" pitchFamily="18" charset="0"/>
              </a:rPr>
              <a:t>Rules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(continued)</a:t>
            </a:r>
            <a:endParaRPr lang="en-US" sz="3600" dirty="0"/>
          </a:p>
        </p:txBody>
      </p:sp>
      <p:sp>
        <p:nvSpPr>
          <p:cNvPr id="3" name="Content Placeholder 2"/>
          <p:cNvSpPr>
            <a:spLocks noGrp="1"/>
          </p:cNvSpPr>
          <p:nvPr>
            <p:ph idx="1"/>
          </p:nvPr>
        </p:nvSpPr>
        <p:spPr>
          <a:xfrm>
            <a:off x="838200" y="1690688"/>
            <a:ext cx="10515600" cy="4675909"/>
          </a:xfrm>
        </p:spPr>
        <p:txBody>
          <a:bodyPr>
            <a:normAutofit fontScale="32500" lnSpcReduction="20000"/>
          </a:bodyPr>
          <a:lstStyle/>
          <a:p>
            <a:pPr marL="0" indent="0" algn="just">
              <a:lnSpc>
                <a:spcPct val="107000"/>
              </a:lnSpc>
              <a:spcBef>
                <a:spcPts val="0"/>
              </a:spcBef>
              <a:spcAft>
                <a:spcPts val="800"/>
              </a:spcAft>
              <a:buNone/>
            </a:pPr>
            <a:r>
              <a:rPr lang="en-US" sz="6200" dirty="0" smtClean="0">
                <a:effectLst/>
                <a:latin typeface="Times New Roman" panose="02020603050405020304" pitchFamily="18" charset="0"/>
                <a:ea typeface="Calibri" panose="020F0502020204030204" pitchFamily="34" charset="0"/>
                <a:cs typeface="Times New Roman" panose="02020603050405020304" pitchFamily="18" charset="0"/>
              </a:rPr>
              <a:t>PRINCIPLES OF PROFESSIONALISM FOR DELAWARE LAWYERS</a:t>
            </a:r>
            <a:endParaRPr lang="en-US" sz="6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spcAft>
                <a:spcPts val="800"/>
              </a:spcAft>
              <a:buNone/>
            </a:pPr>
            <a:endParaRPr lang="en-US"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B.	Conduct of litigation. In dealing with opposing counsel, adverse parties, judges, court personnel and other participants in the legal process, a lawyer should strive to make our system of justice work fairly and </a:t>
            </a:r>
            <a:r>
              <a:rPr lang="en-US" sz="4800" b="1" dirty="0" smtClean="0">
                <a:effectLst/>
                <a:latin typeface="Times New Roman" panose="02020603050405020304" pitchFamily="18" charset="0"/>
                <a:ea typeface="Calibri" panose="020F0502020204030204" pitchFamily="34" charset="0"/>
                <a:cs typeface="Times New Roman" panose="02020603050405020304" pitchFamily="18" charset="0"/>
              </a:rPr>
              <a:t>efficiently</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A lawyer should avoid conduct that undermines the judicial system or the public’s confidence in it, as a truth seeking process for resolving disputes in a rational, amicable and </a:t>
            </a:r>
            <a:r>
              <a:rPr lang="en-US" sz="4800" b="1" dirty="0" smtClean="0">
                <a:effectLst/>
                <a:latin typeface="Times New Roman" panose="02020603050405020304" pitchFamily="18" charset="0"/>
                <a:ea typeface="Calibri" panose="020F0502020204030204" pitchFamily="34" charset="0"/>
                <a:cs typeface="Times New Roman" panose="02020603050405020304" pitchFamily="18" charset="0"/>
              </a:rPr>
              <a:t>efficient</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way.</a:t>
            </a:r>
          </a:p>
          <a:p>
            <a:pPr marL="0" marR="0" indent="0" algn="just">
              <a:lnSpc>
                <a:spcPct val="107000"/>
              </a:lnSpc>
              <a:spcBef>
                <a:spcPts val="0"/>
              </a:spcBef>
              <a:spcAft>
                <a:spcPts val="800"/>
              </a:spcAft>
              <a:buNone/>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2. Pre-trial proceedings. A lawyer should use pre-trial procedures, including discovery, solely to develop a case for settlement or trial and </a:t>
            </a:r>
            <a:r>
              <a:rPr lang="en-US" sz="4800" b="1" dirty="0" smtClean="0">
                <a:effectLst/>
                <a:latin typeface="Times New Roman" panose="02020603050405020304" pitchFamily="18" charset="0"/>
                <a:ea typeface="Calibri" panose="020F0502020204030204" pitchFamily="34" charset="0"/>
                <a:cs typeface="Times New Roman" panose="02020603050405020304" pitchFamily="18" charset="0"/>
              </a:rPr>
              <a:t>not to harass an opponent or delay a case</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Whenever possible, </a:t>
            </a:r>
            <a:r>
              <a:rPr lang="en-US" sz="4800" b="1" dirty="0" smtClean="0">
                <a:effectLst/>
                <a:latin typeface="Times New Roman" panose="02020603050405020304" pitchFamily="18" charset="0"/>
                <a:ea typeface="Calibri" panose="020F0502020204030204" pitchFamily="34" charset="0"/>
                <a:cs typeface="Times New Roman" panose="02020603050405020304" pitchFamily="18" charset="0"/>
              </a:rPr>
              <a:t>stipulations and agreements should be made between counsel to reduce both the cost and the use of judicial time. Interrogatories and requests for documents should be carefully crafted to demand only relevant matter, and responses should be timely, candid and not evasive. Good faith efforts should be made to resolve by agreement objections to matters contained in pleadings, discovery requests and objections.</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A lawyer should endeavor to schedule pre-trial procedures so as to accommodate the schedules of all parties and attorneys involved. </a:t>
            </a:r>
            <a:r>
              <a:rPr lang="en-US" sz="4800" b="1" dirty="0" smtClean="0">
                <a:effectLst/>
                <a:latin typeface="Times New Roman" panose="02020603050405020304" pitchFamily="18" charset="0"/>
                <a:ea typeface="Calibri" panose="020F0502020204030204" pitchFamily="34" charset="0"/>
                <a:cs typeface="Times New Roman" panose="02020603050405020304" pitchFamily="18" charset="0"/>
              </a:rPr>
              <a:t>Agreements for reasonable extensions of time should not be withheld arbitrarily.</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b="1" dirty="0" smtClean="0">
                <a:effectLst/>
                <a:latin typeface="Times New Roman" panose="02020603050405020304" pitchFamily="18" charset="0"/>
                <a:ea typeface="Calibri" panose="020F0502020204030204" pitchFamily="34" charset="0"/>
                <a:cs typeface="Times New Roman" panose="02020603050405020304" pitchFamily="18" charset="0"/>
              </a:rPr>
              <a:t>Only those depositions necessary to develop or preserve the facts should be taken. Questions and objections at deposition should be restricted to conduct appropriate in the presence of a judge.</a:t>
            </a:r>
            <a:endParaRPr lang="en-US" sz="4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en-US" sz="1400" dirty="0" smtClean="0">
                <a:latin typeface="Times New Roman" panose="02020603050405020304" pitchFamily="18" charset="0"/>
                <a:cs typeface="Times New Roman" panose="02020603050405020304" pitchFamily="18" charset="0"/>
              </a:rPr>
              <a:t>8</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234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957</Words>
  <Application>Microsoft Office PowerPoint</Application>
  <PresentationFormat>Widescreen</PresentationFormat>
  <Paragraphs>96</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Times New Roman</vt:lpstr>
      <vt:lpstr>Wingdings</vt:lpstr>
      <vt:lpstr>Office Theme</vt:lpstr>
      <vt:lpstr>PowerPoint Presentation</vt:lpstr>
      <vt:lpstr>What is Business Divorce?</vt:lpstr>
      <vt:lpstr>Implications for Ethics/Professionalism</vt:lpstr>
      <vt:lpstr>Implications for Ethics/Professionalism (continued)</vt:lpstr>
      <vt:lpstr>Implications for Ethics/Professionalism (continued)</vt:lpstr>
      <vt:lpstr>Applicable Rules</vt:lpstr>
      <vt:lpstr>Applicable Rules (continued)</vt:lpstr>
      <vt:lpstr>Applicable Rules (continued)</vt:lpstr>
      <vt:lpstr>Applicable Rules (continued)</vt:lpstr>
      <vt:lpstr>Applicable Rules (continued)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Nelson</dc:creator>
  <cp:lastModifiedBy>Aaron Nelson</cp:lastModifiedBy>
  <cp:revision>6</cp:revision>
  <dcterms:created xsi:type="dcterms:W3CDTF">2017-02-06T19:30:56Z</dcterms:created>
  <dcterms:modified xsi:type="dcterms:W3CDTF">2017-02-06T20:20:16Z</dcterms:modified>
</cp:coreProperties>
</file>