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333" r:id="rId3"/>
    <p:sldId id="334" r:id="rId4"/>
    <p:sldId id="298" r:id="rId5"/>
    <p:sldId id="290" r:id="rId6"/>
    <p:sldId id="291" r:id="rId7"/>
    <p:sldId id="324" r:id="rId8"/>
    <p:sldId id="310" r:id="rId9"/>
    <p:sldId id="311" r:id="rId10"/>
    <p:sldId id="314" r:id="rId11"/>
    <p:sldId id="316" r:id="rId12"/>
    <p:sldId id="317" r:id="rId13"/>
    <p:sldId id="318" r:id="rId14"/>
    <p:sldId id="325" r:id="rId15"/>
    <p:sldId id="326" r:id="rId16"/>
    <p:sldId id="327" r:id="rId17"/>
    <p:sldId id="328" r:id="rId18"/>
    <p:sldId id="329" r:id="rId19"/>
    <p:sldId id="330" r:id="rId20"/>
    <p:sldId id="331" r:id="rId21"/>
    <p:sldId id="332" r:id="rId22"/>
    <p:sldId id="309" r:id="rId23"/>
    <p:sldId id="307" r:id="rId24"/>
    <p:sldId id="306" r:id="rId25"/>
    <p:sldId id="308" r:id="rId26"/>
    <p:sldId id="304" r:id="rId27"/>
    <p:sldId id="305" r:id="rId28"/>
    <p:sldId id="302" r:id="rId29"/>
    <p:sldId id="303"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varScale="1">
        <p:scale>
          <a:sx n="81" d="100"/>
          <a:sy n="81" d="100"/>
        </p:scale>
        <p:origin x="102" y="2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2DDCD5-9BD9-4AE2-840E-B8C79DF6D381}" type="datetimeFigureOut">
              <a:rPr lang="en-US" smtClean="0"/>
              <a:pPr/>
              <a:t>1/4/2017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C0E708-5FBC-46F2-8B3A-37E2A08D1BB4}" type="slidenum">
              <a:rPr lang="en-US" smtClean="0"/>
              <a:pPr/>
              <a:t>‹#›</a:t>
            </a:fld>
            <a:endParaRPr lang="en-US" dirty="0"/>
          </a:p>
        </p:txBody>
      </p:sp>
    </p:spTree>
    <p:extLst>
      <p:ext uri="{BB962C8B-B14F-4D97-AF65-F5344CB8AC3E}">
        <p14:creationId xmlns:p14="http://schemas.microsoft.com/office/powerpoint/2010/main" val="324232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C0E708-5FBC-46F2-8B3A-37E2A08D1BB4}" type="slidenum">
              <a:rPr lang="en-US" smtClean="0"/>
              <a:pPr/>
              <a:t>8</a:t>
            </a:fld>
            <a:endParaRPr lang="en-US" dirty="0"/>
          </a:p>
        </p:txBody>
      </p:sp>
    </p:spTree>
    <p:extLst>
      <p:ext uri="{BB962C8B-B14F-4D97-AF65-F5344CB8AC3E}">
        <p14:creationId xmlns:p14="http://schemas.microsoft.com/office/powerpoint/2010/main" val="1806266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D500AA-4FB4-472A-802E-DB6496BFF6A8}" type="datetime1">
              <a:rPr lang="en-US" smtClean="0"/>
              <a:t>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BC3114-D1E8-4108-AD59-AD67CA69683F}" type="datetime1">
              <a:rPr lang="en-US" smtClean="0"/>
              <a:t>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9B108A-535C-44BC-ABA7-083A9F6D42F7}" type="datetime1">
              <a:rPr lang="en-US" smtClean="0"/>
              <a:t>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9939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72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596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9015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2325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0319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34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861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FFF70-8643-4299-9408-AF87C016C9BC}" type="datetime1">
              <a:rPr lang="en-US" smtClean="0"/>
              <a:t>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169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6004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694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CFAE78-E096-4382-A666-89DE51899505}" type="datetime1">
              <a:rPr lang="en-US" smtClean="0"/>
              <a:t>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D87C1C-0F9B-4679-98C4-930A7B07AE40}" type="datetime1">
              <a:rPr lang="en-US" smtClean="0"/>
              <a:t>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B8440F-41F4-4C1A-A264-F87ACD9B3778}" type="datetime1">
              <a:rPr lang="en-US" smtClean="0"/>
              <a:t>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5107DB-355C-4FEC-B1E8-8968FCF343BB}" type="datetime1">
              <a:rPr lang="en-US" smtClean="0"/>
              <a:t>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13483-10F6-4626-8DAE-E7E6E4395A51}" type="datetime1">
              <a:rPr lang="en-US" smtClean="0"/>
              <a:t>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7CAC7F-BDC7-4B67-B157-0C69A4813C40}" type="datetime1">
              <a:rPr lang="en-US" smtClean="0"/>
              <a:t>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A4D56-58EB-47ED-8337-07BCF4609F9F}" type="datetime1">
              <a:rPr lang="en-US" smtClean="0"/>
              <a:t>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F24E71-F425-42DC-919E-8E48DE3204A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B9309-3641-4005-88F6-07751FA01AA9}" type="datetime1">
              <a:rPr lang="en-US" smtClean="0"/>
              <a:t>1/4/2017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24E71-F425-42DC-919E-8E48DE3204A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2C115-4660-4AAF-8CD6-2829195076E9}" type="datetimeFigureOut">
              <a:rPr lang="en-US" smtClean="0">
                <a:solidFill>
                  <a:prstClr val="black">
                    <a:tint val="75000"/>
                  </a:prstClr>
                </a:solidFill>
              </a:rPr>
              <a:pPr/>
              <a:t>1/4/2017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24E71-F425-42DC-919E-8E48DE3204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8688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2133599"/>
          </a:xfrm>
        </p:spPr>
        <p:txBody>
          <a:bodyPr/>
          <a:lstStyle/>
          <a:p>
            <a:r>
              <a:rPr lang="en-US" dirty="0" smtClean="0"/>
              <a:t>Business Divorce 101:</a:t>
            </a:r>
            <a:br>
              <a:rPr lang="en-US" dirty="0" smtClean="0"/>
            </a:br>
            <a:r>
              <a:rPr lang="en-US" dirty="0" smtClean="0"/>
              <a:t>Means of Effectuating a Split</a:t>
            </a:r>
            <a:endParaRPr lang="en-US" dirty="0"/>
          </a:p>
        </p:txBody>
      </p:sp>
      <p:sp>
        <p:nvSpPr>
          <p:cNvPr id="3" name="Subtitle 2"/>
          <p:cNvSpPr>
            <a:spLocks noGrp="1"/>
          </p:cNvSpPr>
          <p:nvPr>
            <p:ph type="subTitle" idx="1"/>
          </p:nvPr>
        </p:nvSpPr>
        <p:spPr>
          <a:xfrm>
            <a:off x="1371600" y="3352800"/>
            <a:ext cx="6400800" cy="2819400"/>
          </a:xfrm>
        </p:spPr>
        <p:txBody>
          <a:bodyPr>
            <a:normAutofit/>
          </a:bodyPr>
          <a:lstStyle/>
          <a:p>
            <a:r>
              <a:rPr lang="en-US" sz="2400" dirty="0" smtClean="0"/>
              <a:t>The Honorable J. Travis </a:t>
            </a:r>
            <a:r>
              <a:rPr lang="en-US" sz="2400" dirty="0" smtClean="0"/>
              <a:t>Laster</a:t>
            </a:r>
          </a:p>
          <a:p>
            <a:r>
              <a:rPr lang="en-US" sz="2400" dirty="0" smtClean="0"/>
              <a:t>Kurt M. </a:t>
            </a:r>
            <a:r>
              <a:rPr lang="en-US" sz="2400" dirty="0" err="1" smtClean="0"/>
              <a:t>Heyman</a:t>
            </a:r>
            <a:r>
              <a:rPr lang="en-US" sz="2400" dirty="0" smtClean="0"/>
              <a:t>, Esq.</a:t>
            </a:r>
            <a:endParaRPr lang="en-US" sz="2400" dirty="0" smtClean="0"/>
          </a:p>
          <a:p>
            <a:r>
              <a:rPr lang="en-US" sz="2400" dirty="0" smtClean="0"/>
              <a:t>Brian Michael Gottesman, Esq</a:t>
            </a:r>
            <a:r>
              <a:rPr lang="en-US" sz="2400" dirty="0" smtClean="0"/>
              <a:t>.</a:t>
            </a:r>
            <a:endParaRPr lang="en-US" sz="2400" dirty="0" smtClean="0"/>
          </a:p>
          <a:p>
            <a:r>
              <a:rPr lang="en-US" sz="2400" dirty="0" smtClean="0"/>
              <a:t>Kevin R. Shannon, Esq.</a:t>
            </a:r>
          </a:p>
          <a:p>
            <a:endParaRPr lang="en-US" sz="2400" dirty="0" smtClean="0"/>
          </a:p>
          <a:p>
            <a:r>
              <a:rPr lang="en-US" sz="2400" dirty="0" smtClean="0"/>
              <a:t>January 19, 2017</a:t>
            </a:r>
            <a:endParaRPr lang="en-US" sz="2400"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1</a:t>
            </a:fld>
            <a:endParaRPr lang="en-US" dirty="0"/>
          </a:p>
        </p:txBody>
      </p:sp>
    </p:spTree>
    <p:extLst>
      <p:ext uri="{BB962C8B-B14F-4D97-AF65-F5344CB8AC3E}">
        <p14:creationId xmlns:p14="http://schemas.microsoft.com/office/powerpoint/2010/main" val="2298163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Talking Points re: Section 273</a:t>
            </a:r>
            <a:endParaRPr lang="en-US" dirty="0"/>
          </a:p>
        </p:txBody>
      </p:sp>
      <p:sp>
        <p:nvSpPr>
          <p:cNvPr id="3" name="Content Placeholder 2"/>
          <p:cNvSpPr>
            <a:spLocks noGrp="1"/>
          </p:cNvSpPr>
          <p:nvPr>
            <p:ph idx="1"/>
          </p:nvPr>
        </p:nvSpPr>
        <p:spPr/>
        <p:txBody>
          <a:bodyPr>
            <a:normAutofit lnSpcReduction="10000"/>
          </a:bodyPr>
          <a:lstStyle/>
          <a:p>
            <a:r>
              <a:rPr lang="en-US" dirty="0"/>
              <a:t>The word “may” in Section 273(b) </a:t>
            </a:r>
            <a:r>
              <a:rPr lang="en-US" dirty="0" smtClean="0"/>
              <a:t>indicates </a:t>
            </a:r>
            <a:r>
              <a:rPr lang="en-US" dirty="0"/>
              <a:t>that the remedy is discretionary, but the Court’s discretion not to grant dissolution should be applied sparingly.  </a:t>
            </a:r>
            <a:r>
              <a:rPr lang="en-US" i="1" dirty="0"/>
              <a:t>In re McKinney-Ringham Corp.</a:t>
            </a:r>
            <a:r>
              <a:rPr lang="en-US" dirty="0"/>
              <a:t>, 1998 WL 118035 (Del. Ch</a:t>
            </a:r>
            <a:r>
              <a:rPr lang="en-US" dirty="0" smtClean="0"/>
              <a:t>.)</a:t>
            </a:r>
          </a:p>
          <a:p>
            <a:r>
              <a:rPr lang="en-US" dirty="0" smtClean="0"/>
              <a:t>There is no specific time period of disagreement that must exist before the Court may order dissolution.  </a:t>
            </a:r>
            <a:r>
              <a:rPr lang="en-US" i="1" dirty="0" smtClean="0"/>
              <a:t>Matter of Bermor, Inc.</a:t>
            </a:r>
            <a:r>
              <a:rPr lang="en-US" dirty="0" smtClean="0"/>
              <a:t>, 2015 WL 554861 (Del. Ch.)</a:t>
            </a:r>
          </a:p>
          <a:p>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10</a:t>
            </a:fld>
            <a:endParaRPr lang="en-US" dirty="0"/>
          </a:p>
        </p:txBody>
      </p:sp>
    </p:spTree>
    <p:extLst>
      <p:ext uri="{BB962C8B-B14F-4D97-AF65-F5344CB8AC3E}">
        <p14:creationId xmlns:p14="http://schemas.microsoft.com/office/powerpoint/2010/main" val="2426503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Talking Points re: Section 273</a:t>
            </a:r>
            <a:endParaRPr lang="en-US" dirty="0"/>
          </a:p>
        </p:txBody>
      </p:sp>
      <p:sp>
        <p:nvSpPr>
          <p:cNvPr id="3" name="Content Placeholder 2"/>
          <p:cNvSpPr>
            <a:spLocks noGrp="1"/>
          </p:cNvSpPr>
          <p:nvPr>
            <p:ph idx="1"/>
          </p:nvPr>
        </p:nvSpPr>
        <p:spPr/>
        <p:txBody>
          <a:bodyPr/>
          <a:lstStyle/>
          <a:p>
            <a:r>
              <a:rPr lang="en-US" dirty="0"/>
              <a:t>The Court may also order one 50% holder to sell to the other in lieu of dissolution.  </a:t>
            </a:r>
            <a:r>
              <a:rPr lang="en-US" i="1" dirty="0"/>
              <a:t>Fulk v. Washington Service Assoc., Inc.</a:t>
            </a:r>
            <a:r>
              <a:rPr lang="en-US" dirty="0"/>
              <a:t>, 2002 WL 1402273 (Del. Ch</a:t>
            </a:r>
            <a:r>
              <a:rPr lang="en-US" dirty="0" smtClean="0"/>
              <a:t>.)</a:t>
            </a:r>
          </a:p>
          <a:p>
            <a:r>
              <a:rPr lang="en-US" dirty="0" smtClean="0"/>
              <a:t>Note: If the stockholders are in agreement, they may proceed with a voluntary dissolution under 8 </a:t>
            </a:r>
            <a:r>
              <a:rPr lang="en-US" i="1" dirty="0" smtClean="0"/>
              <a:t>Del. C.</a:t>
            </a:r>
            <a:r>
              <a:rPr lang="en-US" dirty="0" smtClean="0"/>
              <a:t> § 275</a:t>
            </a:r>
            <a:endParaRPr lang="en-US" dirty="0"/>
          </a:p>
          <a:p>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11</a:t>
            </a:fld>
            <a:endParaRPr lang="en-US" dirty="0"/>
          </a:p>
        </p:txBody>
      </p:sp>
    </p:spTree>
    <p:extLst>
      <p:ext uri="{BB962C8B-B14F-4D97-AF65-F5344CB8AC3E}">
        <p14:creationId xmlns:p14="http://schemas.microsoft.com/office/powerpoint/2010/main" val="2863894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Talking Points re: Section 273</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Section 273 can be used to dissolve a corporation that is part of a larger joint venture, even if not seeking dissolution of other entities</a:t>
            </a:r>
          </a:p>
          <a:p>
            <a:r>
              <a:rPr lang="en-US" i="1" dirty="0" smtClean="0"/>
              <a:t>McKinney-Ringham </a:t>
            </a:r>
            <a:r>
              <a:rPr lang="en-US" dirty="0" smtClean="0"/>
              <a:t>and </a:t>
            </a:r>
            <a:r>
              <a:rPr lang="en-US" i="1" dirty="0" smtClean="0"/>
              <a:t>Bermor </a:t>
            </a:r>
            <a:r>
              <a:rPr lang="en-US" dirty="0" smtClean="0"/>
              <a:t>both involved requests to dissolve corporations serving as general partners of limited partnerships</a:t>
            </a:r>
          </a:p>
          <a:p>
            <a:r>
              <a:rPr lang="en-US" dirty="0" smtClean="0"/>
              <a:t>In each case, court rejected arguments that petitioner was acting in bad faith by seeking dissolution of general partner as part of plan to dissolve limited partnerships</a:t>
            </a:r>
          </a:p>
          <a:p>
            <a:endParaRPr lang="en-US" dirty="0"/>
          </a:p>
          <a:p>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12</a:t>
            </a:fld>
            <a:endParaRPr lang="en-US" dirty="0"/>
          </a:p>
        </p:txBody>
      </p:sp>
    </p:spTree>
    <p:extLst>
      <p:ext uri="{BB962C8B-B14F-4D97-AF65-F5344CB8AC3E}">
        <p14:creationId xmlns:p14="http://schemas.microsoft.com/office/powerpoint/2010/main" val="601066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609600"/>
          </a:xfrm>
        </p:spPr>
        <p:txBody>
          <a:bodyPr>
            <a:noAutofit/>
          </a:bodyPr>
          <a:lstStyle/>
          <a:p>
            <a:r>
              <a:rPr lang="en-US" dirty="0" smtClean="0"/>
              <a:t>TransPerfect Litigation</a:t>
            </a:r>
            <a:endParaRPr lang="en-US" dirty="0"/>
          </a:p>
        </p:txBody>
      </p:sp>
      <p:sp>
        <p:nvSpPr>
          <p:cNvPr id="5" name="Content Placeholder 4"/>
          <p:cNvSpPr>
            <a:spLocks noGrp="1"/>
          </p:cNvSpPr>
          <p:nvPr>
            <p:ph idx="1"/>
          </p:nvPr>
        </p:nvSpPr>
        <p:spPr>
          <a:xfrm>
            <a:off x="457200" y="1295400"/>
            <a:ext cx="8229600" cy="4525963"/>
          </a:xfrm>
        </p:spPr>
        <p:txBody>
          <a:bodyPr>
            <a:normAutofit fontScale="92500" lnSpcReduction="10000"/>
          </a:bodyPr>
          <a:lstStyle/>
          <a:p>
            <a:pPr marL="0" indent="0" fontAlgn="base">
              <a:buNone/>
            </a:pPr>
            <a:r>
              <a:rPr lang="en-US" dirty="0" smtClean="0"/>
              <a:t>The Company:  TransPerfect Global, Inc.</a:t>
            </a:r>
          </a:p>
          <a:p>
            <a:pPr fontAlgn="base"/>
            <a:r>
              <a:rPr lang="en-US" dirty="0" smtClean="0"/>
              <a:t>One of the world’s leading providers of translation and litigation support services</a:t>
            </a:r>
          </a:p>
          <a:p>
            <a:pPr fontAlgn="base"/>
            <a:r>
              <a:rPr lang="en-US" dirty="0" smtClean="0"/>
              <a:t>Revenues over $470 million per year, and net income over $79 million per year.</a:t>
            </a:r>
          </a:p>
          <a:p>
            <a:pPr marL="0" indent="0" fontAlgn="base">
              <a:buNone/>
            </a:pPr>
            <a:r>
              <a:rPr lang="en-US" dirty="0" smtClean="0"/>
              <a:t>The Stockholders:</a:t>
            </a:r>
          </a:p>
          <a:p>
            <a:pPr marL="0" indent="0" defTabSz="461963" fontAlgn="base">
              <a:buNone/>
            </a:pPr>
            <a:r>
              <a:rPr lang="en-US" dirty="0" smtClean="0"/>
              <a:t>	Elizabeth Elting (50%)</a:t>
            </a:r>
          </a:p>
          <a:p>
            <a:pPr marL="0" indent="0" defTabSz="461963" fontAlgn="base">
              <a:buNone/>
            </a:pPr>
            <a:r>
              <a:rPr lang="en-US" dirty="0" smtClean="0"/>
              <a:t>	Philip </a:t>
            </a:r>
            <a:r>
              <a:rPr lang="en-US" dirty="0" err="1" smtClean="0"/>
              <a:t>Shawe</a:t>
            </a:r>
            <a:r>
              <a:rPr lang="en-US" smtClean="0"/>
              <a:t> (49%)</a:t>
            </a:r>
            <a:endParaRPr lang="en-US" dirty="0" smtClean="0"/>
          </a:p>
          <a:p>
            <a:pPr marL="0" indent="0" fontAlgn="base">
              <a:buNone/>
              <a:tabLst>
                <a:tab pos="461963" algn="l"/>
              </a:tabLst>
            </a:pPr>
            <a:r>
              <a:rPr lang="en-US" dirty="0" smtClean="0"/>
              <a:t>	Shirley Shawe (1%)</a:t>
            </a:r>
            <a:endParaRPr lang="en-US" dirty="0"/>
          </a:p>
          <a:p>
            <a:pPr marL="457200" lvl="1" indent="0">
              <a:buNone/>
            </a:pPr>
            <a:endParaRPr lang="en-US"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13</a:t>
            </a:fld>
            <a:endParaRPr lang="en-US" dirty="0"/>
          </a:p>
        </p:txBody>
      </p:sp>
    </p:spTree>
    <p:extLst>
      <p:ext uri="{BB962C8B-B14F-4D97-AF65-F5344CB8AC3E}">
        <p14:creationId xmlns:p14="http://schemas.microsoft.com/office/powerpoint/2010/main" val="2537201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609600"/>
          </a:xfrm>
        </p:spPr>
        <p:txBody>
          <a:bodyPr>
            <a:noAutofit/>
          </a:bodyPr>
          <a:lstStyle/>
          <a:p>
            <a:r>
              <a:rPr lang="en-US" dirty="0" smtClean="0"/>
              <a:t>TransPerfect Litigation</a:t>
            </a:r>
            <a:endParaRPr lang="en-US" dirty="0"/>
          </a:p>
        </p:txBody>
      </p:sp>
      <p:sp>
        <p:nvSpPr>
          <p:cNvPr id="5" name="Content Placeholder 4"/>
          <p:cNvSpPr>
            <a:spLocks noGrp="1"/>
          </p:cNvSpPr>
          <p:nvPr>
            <p:ph idx="1"/>
          </p:nvPr>
        </p:nvSpPr>
        <p:spPr>
          <a:xfrm>
            <a:off x="457200" y="1295400"/>
            <a:ext cx="8229600" cy="4525963"/>
          </a:xfrm>
        </p:spPr>
        <p:txBody>
          <a:bodyPr>
            <a:normAutofit/>
          </a:bodyPr>
          <a:lstStyle/>
          <a:p>
            <a:pPr marL="0" indent="0" fontAlgn="base">
              <a:buNone/>
            </a:pPr>
            <a:r>
              <a:rPr lang="en-US" dirty="0" smtClean="0"/>
              <a:t>The primary disagreements between Elting and Shawe:</a:t>
            </a:r>
          </a:p>
          <a:p>
            <a:pPr fontAlgn="base"/>
            <a:r>
              <a:rPr lang="en-US" dirty="0" smtClean="0"/>
              <a:t>Distributions to stockholders</a:t>
            </a:r>
          </a:p>
          <a:p>
            <a:pPr fontAlgn="base"/>
            <a:r>
              <a:rPr lang="en-US" dirty="0" smtClean="0"/>
              <a:t>Acquisitions</a:t>
            </a:r>
          </a:p>
          <a:p>
            <a:pPr fontAlgn="base"/>
            <a:r>
              <a:rPr lang="en-US" dirty="0" smtClean="0"/>
              <a:t>Hiring and termination of employees</a:t>
            </a:r>
          </a:p>
          <a:p>
            <a:pPr fontAlgn="base"/>
            <a:r>
              <a:rPr lang="en-US" dirty="0" smtClean="0"/>
              <a:t>Management of business divisions</a:t>
            </a:r>
            <a:endParaRPr lang="en-US" dirty="0"/>
          </a:p>
          <a:p>
            <a:pPr marL="457200" lvl="1" indent="0">
              <a:buNone/>
            </a:pPr>
            <a:endParaRPr lang="en-US"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14</a:t>
            </a:fld>
            <a:endParaRPr lang="en-US" dirty="0"/>
          </a:p>
        </p:txBody>
      </p:sp>
    </p:spTree>
    <p:extLst>
      <p:ext uri="{BB962C8B-B14F-4D97-AF65-F5344CB8AC3E}">
        <p14:creationId xmlns:p14="http://schemas.microsoft.com/office/powerpoint/2010/main" val="2784482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609600"/>
          </a:xfrm>
        </p:spPr>
        <p:txBody>
          <a:bodyPr>
            <a:noAutofit/>
          </a:bodyPr>
          <a:lstStyle/>
          <a:p>
            <a:r>
              <a:rPr lang="en-US" dirty="0" smtClean="0"/>
              <a:t>TransPerfect Litigation</a:t>
            </a:r>
            <a:endParaRPr lang="en-US" dirty="0"/>
          </a:p>
        </p:txBody>
      </p:sp>
      <p:sp>
        <p:nvSpPr>
          <p:cNvPr id="5" name="Content Placeholder 4"/>
          <p:cNvSpPr>
            <a:spLocks noGrp="1"/>
          </p:cNvSpPr>
          <p:nvPr>
            <p:ph idx="1"/>
          </p:nvPr>
        </p:nvSpPr>
        <p:spPr>
          <a:xfrm>
            <a:off x="457200" y="1295400"/>
            <a:ext cx="8229600" cy="4525963"/>
          </a:xfrm>
        </p:spPr>
        <p:txBody>
          <a:bodyPr>
            <a:normAutofit/>
          </a:bodyPr>
          <a:lstStyle/>
          <a:p>
            <a:pPr marL="0" indent="0" fontAlgn="base">
              <a:buNone/>
            </a:pPr>
            <a:r>
              <a:rPr lang="en-US" dirty="0" smtClean="0"/>
              <a:t>The Current Reality:</a:t>
            </a:r>
          </a:p>
          <a:p>
            <a:pPr fontAlgn="base"/>
            <a:r>
              <a:rPr lang="en-US" dirty="0" smtClean="0"/>
              <a:t>No buy/sell agreement or other agreed upon method to resolve disputes or end the joint venture</a:t>
            </a:r>
          </a:p>
          <a:p>
            <a:pPr fontAlgn="base"/>
            <a:r>
              <a:rPr lang="en-US" dirty="0" smtClean="0"/>
              <a:t>Mutual hostaging </a:t>
            </a:r>
          </a:p>
          <a:p>
            <a:pPr fontAlgn="base"/>
            <a:r>
              <a:rPr lang="en-US" dirty="0" smtClean="0"/>
              <a:t>Dysfunction</a:t>
            </a:r>
          </a:p>
          <a:p>
            <a:pPr fontAlgn="base"/>
            <a:r>
              <a:rPr lang="en-US" dirty="0" smtClean="0"/>
              <a:t>Deadlocks</a:t>
            </a:r>
          </a:p>
          <a:p>
            <a:pPr fontAlgn="base"/>
            <a:r>
              <a:rPr lang="en-US" dirty="0" smtClean="0"/>
              <a:t>Extensive litigation</a:t>
            </a:r>
            <a:endParaRPr lang="en-US" dirty="0"/>
          </a:p>
          <a:p>
            <a:pPr marL="457200" lvl="1" indent="0">
              <a:buNone/>
            </a:pPr>
            <a:endParaRPr lang="en-US"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15</a:t>
            </a:fld>
            <a:endParaRPr lang="en-US" dirty="0"/>
          </a:p>
        </p:txBody>
      </p:sp>
    </p:spTree>
    <p:extLst>
      <p:ext uri="{BB962C8B-B14F-4D97-AF65-F5344CB8AC3E}">
        <p14:creationId xmlns:p14="http://schemas.microsoft.com/office/powerpoint/2010/main" val="2016125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609600"/>
          </a:xfrm>
        </p:spPr>
        <p:txBody>
          <a:bodyPr>
            <a:noAutofit/>
          </a:bodyPr>
          <a:lstStyle/>
          <a:p>
            <a:r>
              <a:rPr lang="en-US" dirty="0" smtClean="0"/>
              <a:t>TransPerfect Litigation</a:t>
            </a:r>
            <a:endParaRPr lang="en-US" dirty="0"/>
          </a:p>
        </p:txBody>
      </p:sp>
      <p:sp>
        <p:nvSpPr>
          <p:cNvPr id="5" name="Content Placeholder 4"/>
          <p:cNvSpPr>
            <a:spLocks noGrp="1"/>
          </p:cNvSpPr>
          <p:nvPr>
            <p:ph idx="1"/>
          </p:nvPr>
        </p:nvSpPr>
        <p:spPr>
          <a:xfrm>
            <a:off x="457200" y="1295400"/>
            <a:ext cx="8229600" cy="4525963"/>
          </a:xfrm>
        </p:spPr>
        <p:txBody>
          <a:bodyPr>
            <a:normAutofit/>
          </a:bodyPr>
          <a:lstStyle/>
          <a:p>
            <a:pPr marL="0" indent="0" fontAlgn="base">
              <a:buNone/>
            </a:pPr>
            <a:r>
              <a:rPr lang="en-US" dirty="0" smtClean="0"/>
              <a:t>The alleged harm to the Company:</a:t>
            </a:r>
          </a:p>
          <a:p>
            <a:pPr fontAlgn="base"/>
            <a:r>
              <a:rPr lang="en-US" dirty="0" smtClean="0"/>
              <a:t>Loss of employees and inability to hire replacements</a:t>
            </a:r>
          </a:p>
          <a:p>
            <a:pPr fontAlgn="base"/>
            <a:r>
              <a:rPr lang="en-US" dirty="0" smtClean="0"/>
              <a:t>Potential </a:t>
            </a:r>
            <a:r>
              <a:rPr lang="en-US" dirty="0"/>
              <a:t>l</a:t>
            </a:r>
            <a:r>
              <a:rPr lang="en-US" dirty="0" smtClean="0"/>
              <a:t>oss of customers and difficulty securing new clients</a:t>
            </a:r>
          </a:p>
          <a:p>
            <a:pPr fontAlgn="base"/>
            <a:r>
              <a:rPr lang="en-US" dirty="0" smtClean="0"/>
              <a:t>Inability to grow through acquisitions</a:t>
            </a:r>
          </a:p>
          <a:p>
            <a:pPr fontAlgn="base"/>
            <a:r>
              <a:rPr lang="en-US" dirty="0" smtClean="0"/>
              <a:t>Damage to reputation</a:t>
            </a:r>
          </a:p>
          <a:p>
            <a:pPr fontAlgn="base"/>
            <a:r>
              <a:rPr lang="en-US" dirty="0" smtClean="0"/>
              <a:t>Reduction in growth and </a:t>
            </a:r>
            <a:r>
              <a:rPr lang="en-US" dirty="0"/>
              <a:t>p</a:t>
            </a:r>
            <a:r>
              <a:rPr lang="en-US" dirty="0" smtClean="0"/>
              <a:t>rofitability</a:t>
            </a:r>
            <a:endParaRPr lang="en-US"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16</a:t>
            </a:fld>
            <a:endParaRPr lang="en-US" dirty="0"/>
          </a:p>
        </p:txBody>
      </p:sp>
    </p:spTree>
    <p:extLst>
      <p:ext uri="{BB962C8B-B14F-4D97-AF65-F5344CB8AC3E}">
        <p14:creationId xmlns:p14="http://schemas.microsoft.com/office/powerpoint/2010/main" val="4170387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609600"/>
          </a:xfrm>
        </p:spPr>
        <p:txBody>
          <a:bodyPr>
            <a:noAutofit/>
          </a:bodyPr>
          <a:lstStyle/>
          <a:p>
            <a:r>
              <a:rPr lang="en-US" dirty="0" smtClean="0"/>
              <a:t>TransPerfect Litigation</a:t>
            </a:r>
            <a:endParaRPr lang="en-US" dirty="0"/>
          </a:p>
        </p:txBody>
      </p:sp>
      <p:sp>
        <p:nvSpPr>
          <p:cNvPr id="5" name="Content Placeholder 4"/>
          <p:cNvSpPr>
            <a:spLocks noGrp="1"/>
          </p:cNvSpPr>
          <p:nvPr>
            <p:ph idx="1"/>
          </p:nvPr>
        </p:nvSpPr>
        <p:spPr>
          <a:xfrm>
            <a:off x="457200" y="1295400"/>
            <a:ext cx="8229600" cy="4525963"/>
          </a:xfrm>
        </p:spPr>
        <p:txBody>
          <a:bodyPr>
            <a:normAutofit/>
          </a:bodyPr>
          <a:lstStyle/>
          <a:p>
            <a:pPr marL="0" indent="0" fontAlgn="base">
              <a:buNone/>
            </a:pPr>
            <a:r>
              <a:rPr lang="en-US" dirty="0" smtClean="0"/>
              <a:t>The Claims:</a:t>
            </a:r>
          </a:p>
          <a:p>
            <a:pPr fontAlgn="base"/>
            <a:r>
              <a:rPr lang="en-US" dirty="0" smtClean="0"/>
              <a:t>Alleged breaches of fiduciary duty by both Elting and Shawe</a:t>
            </a:r>
          </a:p>
          <a:p>
            <a:pPr fontAlgn="base"/>
            <a:r>
              <a:rPr lang="en-US" dirty="0" smtClean="0"/>
              <a:t>Section 226(a)(1) and (a)(2)</a:t>
            </a:r>
          </a:p>
          <a:p>
            <a:pPr fontAlgn="base"/>
            <a:r>
              <a:rPr lang="en-US" dirty="0" smtClean="0"/>
              <a:t>Section 273</a:t>
            </a:r>
          </a:p>
          <a:p>
            <a:pPr fontAlgn="base"/>
            <a:r>
              <a:rPr lang="en-US" dirty="0" smtClean="0"/>
              <a:t>Equitable Dissolution</a:t>
            </a:r>
            <a:endParaRPr lang="en-US" dirty="0"/>
          </a:p>
          <a:p>
            <a:pPr marL="457200" lvl="1" indent="0">
              <a:buNone/>
            </a:pPr>
            <a:endParaRPr lang="en-US"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17</a:t>
            </a:fld>
            <a:endParaRPr lang="en-US" dirty="0"/>
          </a:p>
        </p:txBody>
      </p:sp>
    </p:spTree>
    <p:extLst>
      <p:ext uri="{BB962C8B-B14F-4D97-AF65-F5344CB8AC3E}">
        <p14:creationId xmlns:p14="http://schemas.microsoft.com/office/powerpoint/2010/main" val="4276277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Merits Opinion (August 13, 2015)</a:t>
            </a:r>
            <a:endParaRPr lang="en-US" dirty="0"/>
          </a:p>
        </p:txBody>
      </p:sp>
      <p:sp>
        <p:nvSpPr>
          <p:cNvPr id="3" name="Content Placeholder 2"/>
          <p:cNvSpPr>
            <a:spLocks noGrp="1"/>
          </p:cNvSpPr>
          <p:nvPr>
            <p:ph idx="1"/>
          </p:nvPr>
        </p:nvSpPr>
        <p:spPr/>
        <p:txBody>
          <a:bodyPr>
            <a:normAutofit fontScale="92500"/>
          </a:bodyPr>
          <a:lstStyle/>
          <a:p>
            <a:r>
              <a:rPr lang="en-US" dirty="0" smtClean="0"/>
              <a:t>Shawe’s fiduciary duty claims against Elting barred by unclean hands</a:t>
            </a:r>
          </a:p>
          <a:p>
            <a:r>
              <a:rPr lang="en-US" dirty="0" smtClean="0"/>
              <a:t>Section 226(a)(1) satisfied – the parties stipulated that they could not elect directors</a:t>
            </a:r>
          </a:p>
          <a:p>
            <a:r>
              <a:rPr lang="en-US" dirty="0" smtClean="0"/>
              <a:t>Section 226(a)(2) satisfied – numerous deadlocks that were causing harm to the business</a:t>
            </a:r>
          </a:p>
          <a:p>
            <a:r>
              <a:rPr lang="en-US" dirty="0" smtClean="0"/>
              <a:t>There “is no prospect that the stockholders ever will be able to resolve the divisions between Shawe and Elting…”</a:t>
            </a:r>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18</a:t>
            </a:fld>
            <a:endParaRPr lang="en-US" dirty="0"/>
          </a:p>
        </p:txBody>
      </p:sp>
    </p:spTree>
    <p:extLst>
      <p:ext uri="{BB962C8B-B14F-4D97-AF65-F5344CB8AC3E}">
        <p14:creationId xmlns:p14="http://schemas.microsoft.com/office/powerpoint/2010/main" val="285016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Merits Opinion (August 13, 2015)</a:t>
            </a:r>
            <a:endParaRPr lang="en-US" dirty="0"/>
          </a:p>
        </p:txBody>
      </p:sp>
      <p:sp>
        <p:nvSpPr>
          <p:cNvPr id="3" name="Content Placeholder 2"/>
          <p:cNvSpPr>
            <a:spLocks noGrp="1"/>
          </p:cNvSpPr>
          <p:nvPr>
            <p:ph idx="1"/>
          </p:nvPr>
        </p:nvSpPr>
        <p:spPr/>
        <p:txBody>
          <a:bodyPr>
            <a:normAutofit fontScale="92500"/>
          </a:bodyPr>
          <a:lstStyle/>
          <a:p>
            <a:r>
              <a:rPr lang="en-US" dirty="0" smtClean="0"/>
              <a:t>Custodian appointed to sell the Company and resolve the stockholder and director deadlocks</a:t>
            </a:r>
          </a:p>
          <a:p>
            <a:r>
              <a:rPr lang="en-US" dirty="0" smtClean="0"/>
              <a:t>Such “a remedy should be implemented only as a last resort and with extreme caution”</a:t>
            </a:r>
          </a:p>
          <a:p>
            <a:r>
              <a:rPr lang="en-US" dirty="0" smtClean="0"/>
              <a:t>Lesser remedies not feasible – “the painfully obvious conclusion is that Shawe and Elting need to be separated from each other in the management of the Company for its own good.”</a:t>
            </a:r>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19</a:t>
            </a:fld>
            <a:endParaRPr lang="en-US" dirty="0"/>
          </a:p>
        </p:txBody>
      </p:sp>
    </p:spTree>
    <p:extLst>
      <p:ext uri="{BB962C8B-B14F-4D97-AF65-F5344CB8AC3E}">
        <p14:creationId xmlns:p14="http://schemas.microsoft.com/office/powerpoint/2010/main" val="1552189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62200"/>
            <a:ext cx="7772400" cy="2209800"/>
          </a:xfrm>
        </p:spPr>
        <p:txBody>
          <a:bodyPr/>
          <a:lstStyle/>
          <a:p>
            <a:pPr algn="ctr"/>
            <a:r>
              <a:rPr lang="en-US" dirty="0"/>
              <a:t>Corporate </a:t>
            </a:r>
            <a:r>
              <a:rPr lang="en-US" dirty="0" smtClean="0"/>
              <a:t>Dissolutions</a:t>
            </a:r>
            <a:br>
              <a:rPr lang="en-US" dirty="0" smtClean="0"/>
            </a:br>
            <a:endParaRPr lang="en-US" sz="2800"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2</a:t>
            </a:fld>
            <a:endParaRPr lang="en-US" dirty="0"/>
          </a:p>
        </p:txBody>
      </p:sp>
    </p:spTree>
    <p:extLst>
      <p:ext uri="{BB962C8B-B14F-4D97-AF65-F5344CB8AC3E}">
        <p14:creationId xmlns:p14="http://schemas.microsoft.com/office/powerpoint/2010/main" val="961869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Public Campaign Challenging the Court’s Decision</a:t>
            </a:r>
            <a:endParaRPr lang="en-US" dirty="0"/>
          </a:p>
        </p:txBody>
      </p:sp>
      <p:sp>
        <p:nvSpPr>
          <p:cNvPr id="3" name="Content Placeholder 2"/>
          <p:cNvSpPr>
            <a:spLocks noGrp="1"/>
          </p:cNvSpPr>
          <p:nvPr>
            <p:ph idx="1"/>
          </p:nvPr>
        </p:nvSpPr>
        <p:spPr/>
        <p:txBody>
          <a:bodyPr>
            <a:normAutofit lnSpcReduction="10000"/>
          </a:bodyPr>
          <a:lstStyle/>
          <a:p>
            <a:r>
              <a:rPr lang="en-US" dirty="0" smtClean="0"/>
              <a:t>Company employees challenged the Court’s decision -- including newspaper advertisements, mass-mailings, radio commercials, and door-to-door canvassing</a:t>
            </a:r>
          </a:p>
          <a:p>
            <a:r>
              <a:rPr lang="en-US" dirty="0" smtClean="0"/>
              <a:t>The employees sponsored legislation to amend Section 226</a:t>
            </a:r>
          </a:p>
          <a:p>
            <a:r>
              <a:rPr lang="en-US" dirty="0" smtClean="0"/>
              <a:t>One employee filed suit against Chancellor Bouchard and the Court appointed custodian (Robert Pincus) in New York Court</a:t>
            </a:r>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20</a:t>
            </a:fld>
            <a:endParaRPr lang="en-US" dirty="0"/>
          </a:p>
        </p:txBody>
      </p:sp>
    </p:spTree>
    <p:extLst>
      <p:ext uri="{BB962C8B-B14F-4D97-AF65-F5344CB8AC3E}">
        <p14:creationId xmlns:p14="http://schemas.microsoft.com/office/powerpoint/2010/main" val="423238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610"/>
          <a:stretch/>
        </p:blipFill>
        <p:spPr>
          <a:xfrm>
            <a:off x="2819400" y="15073"/>
            <a:ext cx="3581400" cy="6779323"/>
          </a:xfrm>
          <a:prstGeom prst="rect">
            <a:avLst/>
          </a:prstGeom>
        </p:spPr>
      </p:pic>
      <p:sp>
        <p:nvSpPr>
          <p:cNvPr id="2" name="Slide Number Placeholder 1"/>
          <p:cNvSpPr>
            <a:spLocks noGrp="1"/>
          </p:cNvSpPr>
          <p:nvPr>
            <p:ph type="sldNum" sz="quarter" idx="12"/>
          </p:nvPr>
        </p:nvSpPr>
        <p:spPr/>
        <p:txBody>
          <a:bodyPr/>
          <a:lstStyle/>
          <a:p>
            <a:fld id="{BAF24E71-F425-42DC-919E-8E48DE3204AE}" type="slidenum">
              <a:rPr lang="en-US" smtClean="0"/>
              <a:pPr/>
              <a:t>21</a:t>
            </a:fld>
            <a:endParaRPr lang="en-US" dirty="0"/>
          </a:p>
        </p:txBody>
      </p:sp>
    </p:spTree>
    <p:extLst>
      <p:ext uri="{BB962C8B-B14F-4D97-AF65-F5344CB8AC3E}">
        <p14:creationId xmlns:p14="http://schemas.microsoft.com/office/powerpoint/2010/main" val="818679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0769"/>
          <a:stretch/>
        </p:blipFill>
        <p:spPr>
          <a:xfrm rot="37800000">
            <a:off x="2400302" y="-1028699"/>
            <a:ext cx="4114798" cy="7239000"/>
          </a:xfrm>
          <a:prstGeom prst="rect">
            <a:avLst/>
          </a:prstGeom>
        </p:spPr>
      </p:pic>
      <p:sp>
        <p:nvSpPr>
          <p:cNvPr id="2" name="Slide Number Placeholder 1"/>
          <p:cNvSpPr>
            <a:spLocks noGrp="1"/>
          </p:cNvSpPr>
          <p:nvPr>
            <p:ph type="sldNum" sz="quarter" idx="12"/>
          </p:nvPr>
        </p:nvSpPr>
        <p:spPr/>
        <p:txBody>
          <a:bodyPr/>
          <a:lstStyle/>
          <a:p>
            <a:fld id="{BAF24E71-F425-42DC-919E-8E48DE3204AE}" type="slidenum">
              <a:rPr lang="en-US" smtClean="0"/>
              <a:pPr/>
              <a:t>22</a:t>
            </a:fld>
            <a:endParaRPr lang="en-US" dirty="0"/>
          </a:p>
        </p:txBody>
      </p:sp>
    </p:spTree>
    <p:extLst>
      <p:ext uri="{BB962C8B-B14F-4D97-AF65-F5344CB8AC3E}">
        <p14:creationId xmlns:p14="http://schemas.microsoft.com/office/powerpoint/2010/main" val="2041887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0"/>
            <a:ext cx="38862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42474"/>
            <a:ext cx="4191000" cy="6900474"/>
          </a:xfrm>
          <a:prstGeom prst="rect">
            <a:avLst/>
          </a:prstGeom>
        </p:spPr>
      </p:pic>
      <p:sp>
        <p:nvSpPr>
          <p:cNvPr id="2" name="Slide Number Placeholder 1"/>
          <p:cNvSpPr>
            <a:spLocks noGrp="1"/>
          </p:cNvSpPr>
          <p:nvPr>
            <p:ph type="sldNum" sz="quarter" idx="12"/>
          </p:nvPr>
        </p:nvSpPr>
        <p:spPr/>
        <p:txBody>
          <a:bodyPr/>
          <a:lstStyle/>
          <a:p>
            <a:fld id="{BAF24E71-F425-42DC-919E-8E48DE3204AE}" type="slidenum">
              <a:rPr lang="en-US" smtClean="0"/>
              <a:pPr/>
              <a:t>23</a:t>
            </a:fld>
            <a:endParaRPr lang="en-US" dirty="0"/>
          </a:p>
        </p:txBody>
      </p:sp>
    </p:spTree>
    <p:extLst>
      <p:ext uri="{BB962C8B-B14F-4D97-AF65-F5344CB8AC3E}">
        <p14:creationId xmlns:p14="http://schemas.microsoft.com/office/powerpoint/2010/main" val="1279318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08" y="381000"/>
            <a:ext cx="4651665" cy="6019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957" y="386024"/>
            <a:ext cx="4475019" cy="5791200"/>
          </a:xfrm>
          <a:prstGeom prst="rect">
            <a:avLst/>
          </a:prstGeom>
        </p:spPr>
      </p:pic>
      <p:sp>
        <p:nvSpPr>
          <p:cNvPr id="2" name="Slide Number Placeholder 1"/>
          <p:cNvSpPr>
            <a:spLocks noGrp="1"/>
          </p:cNvSpPr>
          <p:nvPr>
            <p:ph type="sldNum" sz="quarter" idx="12"/>
          </p:nvPr>
        </p:nvSpPr>
        <p:spPr/>
        <p:txBody>
          <a:bodyPr/>
          <a:lstStyle/>
          <a:p>
            <a:fld id="{BAF24E71-F425-42DC-919E-8E48DE3204AE}" type="slidenum">
              <a:rPr lang="en-US" smtClean="0"/>
              <a:pPr/>
              <a:t>24</a:t>
            </a:fld>
            <a:endParaRPr lang="en-US" dirty="0"/>
          </a:p>
        </p:txBody>
      </p:sp>
    </p:spTree>
    <p:extLst>
      <p:ext uri="{BB962C8B-B14F-4D97-AF65-F5344CB8AC3E}">
        <p14:creationId xmlns:p14="http://schemas.microsoft.com/office/powerpoint/2010/main" val="3621580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Sanctions Opinion (July 20, 2016)</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Following a separate post-trial evidentiary hearing (requested by Shawe), the Court found that Shawe acted in bad faith:</a:t>
            </a:r>
          </a:p>
          <a:p>
            <a:pPr marL="569913" lvl="1" indent="0">
              <a:spcAft>
                <a:spcPts val="600"/>
              </a:spcAft>
              <a:buNone/>
            </a:pPr>
            <a:r>
              <a:rPr lang="en-US" dirty="0" smtClean="0"/>
              <a:t>“(1) by intentionally seeking to destroy information on his laptop computer after the Court had entered an order requiring him to provide the laptop for forensic discovery; </a:t>
            </a:r>
          </a:p>
          <a:p>
            <a:pPr marL="569913" lvl="1" indent="0">
              <a:spcAft>
                <a:spcPts val="600"/>
              </a:spcAft>
              <a:buNone/>
            </a:pPr>
            <a:r>
              <a:rPr lang="en-US" dirty="0" smtClean="0"/>
              <a:t>(2) by, at a minimum, recklessly failing to take reasonable measures to safeguard evidence on his phone, which he regularly used to exchange text messages with employees and which was another important source of discovery; and </a:t>
            </a:r>
          </a:p>
          <a:p>
            <a:pPr marL="569913" lvl="1" indent="0">
              <a:spcAft>
                <a:spcPts val="1200"/>
              </a:spcAft>
              <a:buNone/>
            </a:pPr>
            <a:r>
              <a:rPr lang="en-US" dirty="0" smtClean="0"/>
              <a:t>(3) by repeatedly lying under oath—in interrogatory responses, at deposition, at trial, and in a post-trial affidavit—to cover up aspects of his secret deletion of information from the hard drive of Elting’s computer.”</a:t>
            </a:r>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25</a:t>
            </a:fld>
            <a:endParaRPr lang="en-US" dirty="0"/>
          </a:p>
        </p:txBody>
      </p:sp>
    </p:spTree>
    <p:extLst>
      <p:ext uri="{BB962C8B-B14F-4D97-AF65-F5344CB8AC3E}">
        <p14:creationId xmlns:p14="http://schemas.microsoft.com/office/powerpoint/2010/main" val="3165571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Sanctions Remedy</a:t>
            </a:r>
            <a:endParaRPr lang="en-US" dirty="0"/>
          </a:p>
        </p:txBody>
      </p:sp>
      <p:sp>
        <p:nvSpPr>
          <p:cNvPr id="3" name="Content Placeholder 2"/>
          <p:cNvSpPr>
            <a:spLocks noGrp="1"/>
          </p:cNvSpPr>
          <p:nvPr>
            <p:ph idx="1"/>
          </p:nvPr>
        </p:nvSpPr>
        <p:spPr>
          <a:xfrm>
            <a:off x="457200" y="1417638"/>
            <a:ext cx="8229600" cy="4708525"/>
          </a:xfrm>
        </p:spPr>
        <p:txBody>
          <a:bodyPr>
            <a:normAutofit fontScale="92500" lnSpcReduction="20000"/>
          </a:bodyPr>
          <a:lstStyle/>
          <a:p>
            <a:pPr marL="0" indent="0">
              <a:buNone/>
            </a:pPr>
            <a:r>
              <a:rPr lang="en-US" dirty="0" smtClean="0"/>
              <a:t>“Shawe will be ordered to pay Elting the following amount: (1) 33% of her attorneys’ fees and expenses incurred in connection with the litigation of the Merits Trial (including computer expert expenses but not including other experts) from December 2, 2015 up to the resolution of the Merits Trial, </a:t>
            </a:r>
            <a:r>
              <a:rPr lang="en-US" i="1" dirty="0" smtClean="0"/>
              <a:t>i.e.</a:t>
            </a:r>
            <a:r>
              <a:rPr lang="en-US" dirty="0" smtClean="0"/>
              <a:t>, the date on which the Merits Opinion was issued, plus (2) 100% of her attorneys’ fees and expenses (including computer expert expenses) incurred in connection with the litigation of the Sanctions Hearing.”</a:t>
            </a:r>
          </a:p>
          <a:p>
            <a:r>
              <a:rPr lang="en-US" dirty="0" smtClean="0"/>
              <a:t>The total sanctions award of $7.1 million</a:t>
            </a:r>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26</a:t>
            </a:fld>
            <a:endParaRPr lang="en-US" dirty="0"/>
          </a:p>
        </p:txBody>
      </p:sp>
    </p:spTree>
    <p:extLst>
      <p:ext uri="{BB962C8B-B14F-4D97-AF65-F5344CB8AC3E}">
        <p14:creationId xmlns:p14="http://schemas.microsoft.com/office/powerpoint/2010/main" val="57509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Appeal</a:t>
            </a:r>
            <a:endParaRPr lang="en-US" dirty="0"/>
          </a:p>
        </p:txBody>
      </p:sp>
      <p:sp>
        <p:nvSpPr>
          <p:cNvPr id="3" name="Content Placeholder 2"/>
          <p:cNvSpPr>
            <a:spLocks noGrp="1"/>
          </p:cNvSpPr>
          <p:nvPr>
            <p:ph idx="1"/>
          </p:nvPr>
        </p:nvSpPr>
        <p:spPr/>
        <p:txBody>
          <a:bodyPr/>
          <a:lstStyle/>
          <a:p>
            <a:r>
              <a:rPr lang="en-US" dirty="0" smtClean="0"/>
              <a:t>Argument on the Merits Decision held on January 18, 2017</a:t>
            </a:r>
          </a:p>
          <a:p>
            <a:r>
              <a:rPr lang="en-US" dirty="0" smtClean="0"/>
              <a:t>The appeal on the Sanctions Decision was submitted on the briefs on January 18, 2017</a:t>
            </a:r>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27</a:t>
            </a:fld>
            <a:endParaRPr lang="en-US" dirty="0"/>
          </a:p>
        </p:txBody>
      </p:sp>
    </p:spTree>
    <p:extLst>
      <p:ext uri="{BB962C8B-B14F-4D97-AF65-F5344CB8AC3E}">
        <p14:creationId xmlns:p14="http://schemas.microsoft.com/office/powerpoint/2010/main" val="2420249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Current Status </a:t>
            </a:r>
            <a:endParaRPr lang="en-US" dirty="0"/>
          </a:p>
        </p:txBody>
      </p:sp>
      <p:sp>
        <p:nvSpPr>
          <p:cNvPr id="3" name="Content Placeholder 2"/>
          <p:cNvSpPr>
            <a:spLocks noGrp="1"/>
          </p:cNvSpPr>
          <p:nvPr>
            <p:ph idx="1"/>
          </p:nvPr>
        </p:nvSpPr>
        <p:spPr/>
        <p:txBody>
          <a:bodyPr/>
          <a:lstStyle/>
          <a:p>
            <a:r>
              <a:rPr lang="en-US" dirty="0" smtClean="0"/>
              <a:t>The custodian continues to address deadlocks and prepare the Company for a sale</a:t>
            </a:r>
          </a:p>
          <a:p>
            <a:r>
              <a:rPr lang="en-US" dirty="0" smtClean="0"/>
              <a:t>The actual steps to sell the Company, including soliciting third parties, are stayed pending the resolution of the appeal</a:t>
            </a:r>
          </a:p>
          <a:p>
            <a:r>
              <a:rPr lang="en-US" dirty="0" smtClean="0"/>
              <a:t>Any sale of the Company is subject to Court of Chancery approval</a:t>
            </a:r>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28</a:t>
            </a:fld>
            <a:endParaRPr lang="en-US" dirty="0"/>
          </a:p>
        </p:txBody>
      </p:sp>
    </p:spTree>
    <p:extLst>
      <p:ext uri="{BB962C8B-B14F-4D97-AF65-F5344CB8AC3E}">
        <p14:creationId xmlns:p14="http://schemas.microsoft.com/office/powerpoint/2010/main" val="1917605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62200"/>
            <a:ext cx="7772400" cy="2209800"/>
          </a:xfrm>
        </p:spPr>
        <p:txBody>
          <a:bodyPr/>
          <a:lstStyle/>
          <a:p>
            <a:pPr algn="ctr"/>
            <a:r>
              <a:rPr lang="en-US" dirty="0" smtClean="0"/>
              <a:t>ALTERNATIVE ENTITY Dissolutions</a:t>
            </a:r>
            <a:endParaRPr lang="en-US" sz="2800"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29</a:t>
            </a:fld>
            <a:endParaRPr lang="en-US" dirty="0"/>
          </a:p>
        </p:txBody>
      </p:sp>
    </p:spTree>
    <p:extLst>
      <p:ext uri="{BB962C8B-B14F-4D97-AF65-F5344CB8AC3E}">
        <p14:creationId xmlns:p14="http://schemas.microsoft.com/office/powerpoint/2010/main" val="383820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Law</a:t>
            </a:r>
            <a:endParaRPr lang="en-US" dirty="0"/>
          </a:p>
        </p:txBody>
      </p:sp>
      <p:sp>
        <p:nvSpPr>
          <p:cNvPr id="5" name="Content Placeholder 4"/>
          <p:cNvSpPr>
            <a:spLocks noGrp="1"/>
          </p:cNvSpPr>
          <p:nvPr>
            <p:ph idx="1"/>
          </p:nvPr>
        </p:nvSpPr>
        <p:spPr/>
        <p:txBody>
          <a:bodyPr>
            <a:normAutofit lnSpcReduction="10000"/>
          </a:bodyPr>
          <a:lstStyle/>
          <a:p>
            <a:r>
              <a:rPr lang="en-US" dirty="0" smtClean="0"/>
              <a:t>Limited ability to dissolve a solvent entity under common law</a:t>
            </a:r>
          </a:p>
          <a:p>
            <a:r>
              <a:rPr lang="en-US" dirty="0" smtClean="0"/>
              <a:t>“[O]nly </a:t>
            </a:r>
            <a:r>
              <a:rPr lang="en-US" dirty="0"/>
              <a:t>upon a showing of gross mismanagement, positive misconduct by corporate officers, breach of trust, or extreme circumstances showing imminent danger of great loss to the corporation which, otherwise, cannot be prevented</a:t>
            </a:r>
            <a:r>
              <a:rPr lang="en-US" dirty="0" smtClean="0"/>
              <a:t>.”  </a:t>
            </a:r>
            <a:r>
              <a:rPr lang="en-US" i="1" dirty="0" smtClean="0"/>
              <a:t>Carlson v. Hallinan</a:t>
            </a:r>
            <a:r>
              <a:rPr lang="en-US" dirty="0" smtClean="0"/>
              <a:t>, 925 A.2d 506 (Del. Ch. 2006)</a:t>
            </a:r>
          </a:p>
          <a:p>
            <a:pPr marL="457200" lvl="1" indent="0">
              <a:buNone/>
            </a:pPr>
            <a:endParaRPr lang="en-US"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3</a:t>
            </a:fld>
            <a:endParaRPr lang="en-US" dirty="0"/>
          </a:p>
        </p:txBody>
      </p:sp>
    </p:spTree>
    <p:extLst>
      <p:ext uri="{BB962C8B-B14F-4D97-AF65-F5344CB8AC3E}">
        <p14:creationId xmlns:p14="http://schemas.microsoft.com/office/powerpoint/2010/main" val="106502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Dissolution of Alternative Entities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Delaware </a:t>
            </a:r>
            <a:r>
              <a:rPr lang="en-US" dirty="0"/>
              <a:t>LLC Act (6 </a:t>
            </a:r>
            <a:r>
              <a:rPr lang="en-US" i="1" dirty="0"/>
              <a:t>Del. C.</a:t>
            </a:r>
            <a:r>
              <a:rPr lang="en-US" dirty="0"/>
              <a:t> § 18-101, </a:t>
            </a:r>
            <a:r>
              <a:rPr lang="en-US" i="1" dirty="0"/>
              <a:t>et seq.</a:t>
            </a:r>
            <a:r>
              <a:rPr lang="en-US" dirty="0"/>
              <a:t>) tracks Delaware Revised Uniform Limited Partnership Act (6 </a:t>
            </a:r>
            <a:r>
              <a:rPr lang="en-US" i="1" dirty="0"/>
              <a:t>Del. C.</a:t>
            </a:r>
            <a:r>
              <a:rPr lang="en-US" dirty="0"/>
              <a:t> § 17-101, </a:t>
            </a:r>
            <a:r>
              <a:rPr lang="en-US" i="1" dirty="0"/>
              <a:t>et seq</a:t>
            </a:r>
            <a:r>
              <a:rPr lang="en-US" i="1" dirty="0" smtClean="0"/>
              <a:t>.</a:t>
            </a:r>
            <a:r>
              <a:rPr lang="en-US" dirty="0" smtClean="0"/>
              <a:t>).</a:t>
            </a:r>
          </a:p>
          <a:p>
            <a:pPr marL="0" indent="0">
              <a:buNone/>
            </a:pPr>
            <a:endParaRPr lang="en-US" dirty="0"/>
          </a:p>
          <a:p>
            <a:r>
              <a:rPr lang="en-US" dirty="0" smtClean="0"/>
              <a:t>Alternative entities </a:t>
            </a:r>
            <a:r>
              <a:rPr lang="en-US" dirty="0"/>
              <a:t>are creatures of contract, so the first place to look for standards governing dissolution is the </a:t>
            </a:r>
            <a:r>
              <a:rPr lang="en-US" dirty="0" smtClean="0"/>
              <a:t>applicable LLC </a:t>
            </a:r>
            <a:r>
              <a:rPr lang="en-US" dirty="0"/>
              <a:t>agreement </a:t>
            </a:r>
            <a:r>
              <a:rPr lang="en-US" dirty="0" smtClean="0"/>
              <a:t>or partnership agreement.  </a:t>
            </a:r>
            <a:r>
              <a:rPr lang="en-US" i="1" dirty="0" smtClean="0"/>
              <a:t>E.g., </a:t>
            </a:r>
            <a:r>
              <a:rPr lang="en-US" dirty="0" smtClean="0"/>
              <a:t>6 </a:t>
            </a:r>
            <a:r>
              <a:rPr lang="en-US" i="1" dirty="0"/>
              <a:t>Del. C.</a:t>
            </a:r>
            <a:r>
              <a:rPr lang="en-US" dirty="0"/>
              <a:t> § </a:t>
            </a:r>
            <a:r>
              <a:rPr lang="en-US" dirty="0" smtClean="0"/>
              <a:t>18-1101 (“</a:t>
            </a:r>
            <a:r>
              <a:rPr lang="en-US" dirty="0"/>
              <a:t>It is the policy of this chapter to give the maximum effect to the principle of freedom of contract and to the enforceability of limited liability company agreements</a:t>
            </a:r>
            <a:r>
              <a:rPr lang="en-US" dirty="0" smtClean="0"/>
              <a:t>.”)</a:t>
            </a:r>
          </a:p>
          <a:p>
            <a:pPr marL="0" indent="0">
              <a:buNone/>
            </a:pPr>
            <a:endParaRPr lang="en-US" dirty="0"/>
          </a:p>
          <a:p>
            <a:r>
              <a:rPr lang="en-US" dirty="0" smtClean="0"/>
              <a:t>Statutes </a:t>
            </a:r>
            <a:r>
              <a:rPr lang="en-US" dirty="0"/>
              <a:t>provides little guidance on its face (6 </a:t>
            </a:r>
            <a:r>
              <a:rPr lang="en-US" i="1" dirty="0"/>
              <a:t>Del. C.</a:t>
            </a:r>
            <a:r>
              <a:rPr lang="en-US" dirty="0"/>
              <a:t> §§ </a:t>
            </a:r>
            <a:r>
              <a:rPr lang="en-US" dirty="0" smtClean="0"/>
              <a:t>17-801</a:t>
            </a:r>
            <a:r>
              <a:rPr lang="en-US" dirty="0"/>
              <a:t>, </a:t>
            </a:r>
            <a:r>
              <a:rPr lang="en-US" dirty="0" smtClean="0"/>
              <a:t>17-802; 18-801</a:t>
            </a:r>
            <a:r>
              <a:rPr lang="en-US" dirty="0"/>
              <a:t>, </a:t>
            </a:r>
            <a:r>
              <a:rPr lang="en-US" dirty="0" smtClean="0"/>
              <a:t>18-802).</a:t>
            </a:r>
          </a:p>
          <a:p>
            <a:pPr marL="0" indent="0">
              <a:buNone/>
            </a:pPr>
            <a:endParaRPr lang="en-US" dirty="0"/>
          </a:p>
          <a:p>
            <a:r>
              <a:rPr lang="en-US" dirty="0" smtClean="0"/>
              <a:t>Courts </a:t>
            </a:r>
            <a:r>
              <a:rPr lang="en-US" dirty="0"/>
              <a:t>have looked to corporate law for guidance on dissolution, particularly issue of deadlock, while insolvency plays a lesser role</a:t>
            </a:r>
            <a:r>
              <a:rPr lang="en-US" dirty="0" smtClean="0"/>
              <a:t>.</a:t>
            </a:r>
            <a:endParaRPr lang="en-US" dirty="0"/>
          </a:p>
        </p:txBody>
      </p:sp>
    </p:spTree>
    <p:extLst>
      <p:ext uri="{BB962C8B-B14F-4D97-AF65-F5344CB8AC3E}">
        <p14:creationId xmlns:p14="http://schemas.microsoft.com/office/powerpoint/2010/main" val="2453716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Nonjudicial Dissolution – </a:t>
            </a:r>
            <a:br>
              <a:rPr lang="en-US" dirty="0" smtClean="0"/>
            </a:br>
            <a:r>
              <a:rPr lang="en-US" dirty="0" smtClean="0"/>
              <a:t>6 </a:t>
            </a:r>
            <a:r>
              <a:rPr lang="en-US" i="1" dirty="0"/>
              <a:t>Del. C.</a:t>
            </a:r>
            <a:r>
              <a:rPr lang="en-US" dirty="0"/>
              <a:t> § </a:t>
            </a:r>
            <a:r>
              <a:rPr lang="en-US" dirty="0" smtClean="0"/>
              <a:t>18-801</a:t>
            </a:r>
            <a:endParaRPr lang="en-US" dirty="0"/>
          </a:p>
        </p:txBody>
      </p:sp>
      <p:sp>
        <p:nvSpPr>
          <p:cNvPr id="3" name="Content Placeholder 2"/>
          <p:cNvSpPr>
            <a:spLocks noGrp="1"/>
          </p:cNvSpPr>
          <p:nvPr>
            <p:ph idx="1"/>
          </p:nvPr>
        </p:nvSpPr>
        <p:spPr>
          <a:xfrm>
            <a:off x="457200" y="1600200"/>
            <a:ext cx="8229600" cy="4648200"/>
          </a:xfrm>
        </p:spPr>
        <p:txBody>
          <a:bodyPr>
            <a:noAutofit/>
          </a:bodyPr>
          <a:lstStyle/>
          <a:p>
            <a:r>
              <a:rPr lang="en-US" sz="1700" dirty="0" smtClean="0"/>
              <a:t>(</a:t>
            </a:r>
            <a:r>
              <a:rPr lang="en-US" sz="1700" dirty="0"/>
              <a:t>a) A limited liability company is dissolved and its affairs shall be wound up upon the first to occur of the following</a:t>
            </a:r>
            <a:r>
              <a:rPr lang="en-US" sz="1700" dirty="0" smtClean="0"/>
              <a:t>:</a:t>
            </a:r>
          </a:p>
          <a:p>
            <a:pPr marL="1257300" lvl="2" indent="-457200">
              <a:buAutoNum type="arabicParenBoth"/>
            </a:pPr>
            <a:r>
              <a:rPr lang="en-US" sz="1700" dirty="0" smtClean="0"/>
              <a:t>At </a:t>
            </a:r>
            <a:r>
              <a:rPr lang="en-US" sz="1700" dirty="0"/>
              <a:t>the time specified in a limited liability company </a:t>
            </a:r>
            <a:r>
              <a:rPr lang="en-US" sz="1700" dirty="0" smtClean="0"/>
              <a:t>agreement…</a:t>
            </a:r>
          </a:p>
          <a:p>
            <a:pPr marL="1257300" lvl="2" indent="-457200">
              <a:buAutoNum type="arabicParenBoth"/>
            </a:pPr>
            <a:r>
              <a:rPr lang="en-US" sz="1700" dirty="0" smtClean="0"/>
              <a:t>Upon </a:t>
            </a:r>
            <a:r>
              <a:rPr lang="en-US" sz="1700" dirty="0"/>
              <a:t>the happening of events specified in a limited liability company </a:t>
            </a:r>
            <a:r>
              <a:rPr lang="en-US" sz="1700" dirty="0" smtClean="0"/>
              <a:t>agreement;</a:t>
            </a:r>
          </a:p>
          <a:p>
            <a:pPr marL="1257300" lvl="2" indent="-457200">
              <a:buAutoNum type="arabicParenBoth"/>
            </a:pPr>
            <a:r>
              <a:rPr lang="en-US" sz="1700" dirty="0" smtClean="0"/>
              <a:t>Unless </a:t>
            </a:r>
            <a:r>
              <a:rPr lang="en-US" sz="1700" dirty="0"/>
              <a:t>otherwise provided in a limited liability company agreement, upon the affirmative vote or written consent of the members </a:t>
            </a:r>
            <a:r>
              <a:rPr lang="en-US" sz="1700" dirty="0" smtClean="0"/>
              <a:t>… who </a:t>
            </a:r>
            <a:r>
              <a:rPr lang="en-US" sz="1700" dirty="0"/>
              <a:t>own more than 2/3 of the then-current percentage or other interest in the profits of the limited liability company owned by all of the members or by the members in each class or group, as </a:t>
            </a:r>
            <a:r>
              <a:rPr lang="en-US" sz="1700" dirty="0" smtClean="0"/>
              <a:t>appropriate;</a:t>
            </a:r>
            <a:endParaRPr lang="en-US" sz="1700" dirty="0"/>
          </a:p>
          <a:p>
            <a:pPr marL="1257300" lvl="2" indent="-457200">
              <a:buAutoNum type="arabicParenBoth"/>
            </a:pPr>
            <a:r>
              <a:rPr lang="en-US" sz="1700" dirty="0" smtClean="0"/>
              <a:t>At </a:t>
            </a:r>
            <a:r>
              <a:rPr lang="en-US" sz="1700" dirty="0"/>
              <a:t>any time there are no members . . . </a:t>
            </a:r>
            <a:r>
              <a:rPr lang="en-US" sz="1700" dirty="0" smtClean="0"/>
              <a:t>.</a:t>
            </a:r>
            <a:r>
              <a:rPr lang="en-US" sz="1700" dirty="0"/>
              <a:t> </a:t>
            </a:r>
            <a:endParaRPr lang="en-US" sz="1700" dirty="0" smtClean="0"/>
          </a:p>
          <a:p>
            <a:r>
              <a:rPr lang="en-US" sz="1700" dirty="0" smtClean="0"/>
              <a:t>Judicial assistance may be sought to enforce or declare these events of dissolution.  </a:t>
            </a:r>
            <a:r>
              <a:rPr lang="en-US" sz="1700" i="1" dirty="0" smtClean="0"/>
              <a:t>In re NextMedia Investors, LLC, </a:t>
            </a:r>
            <a:r>
              <a:rPr lang="en-US" sz="1700" dirty="0" smtClean="0"/>
              <a:t>2009 WL 1228665, *1 (Del. Ch.) (finding that event of dissolution had occurred under agreement).  </a:t>
            </a:r>
          </a:p>
          <a:p>
            <a:r>
              <a:rPr lang="en-US" sz="1700" dirty="0" smtClean="0"/>
              <a:t>This judicial assistance is in the nature of enforcing the operating agreement; it is distinct from “judicial dissolution” of an entity, </a:t>
            </a:r>
            <a:r>
              <a:rPr lang="en-US" sz="1700" i="1" dirty="0" smtClean="0"/>
              <a:t>e.g.</a:t>
            </a:r>
            <a:r>
              <a:rPr lang="en-US" sz="1700" dirty="0" smtClean="0"/>
              <a:t> under 6 </a:t>
            </a:r>
            <a:r>
              <a:rPr lang="en-US" sz="1700" i="1" dirty="0" smtClean="0"/>
              <a:t>Del. C. </a:t>
            </a:r>
            <a:r>
              <a:rPr lang="en-US" sz="1700" dirty="0" smtClean="0"/>
              <a:t>§ 18-802.</a:t>
            </a:r>
            <a:endParaRPr lang="en-US" sz="1700" dirty="0"/>
          </a:p>
          <a:p>
            <a:pPr algn="just"/>
            <a:endParaRPr lang="en-US" sz="1400" dirty="0"/>
          </a:p>
        </p:txBody>
      </p:sp>
    </p:spTree>
    <p:extLst>
      <p:ext uri="{BB962C8B-B14F-4D97-AF65-F5344CB8AC3E}">
        <p14:creationId xmlns:p14="http://schemas.microsoft.com/office/powerpoint/2010/main" val="1902359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Nonjudicial Dissolution – </a:t>
            </a:r>
            <a:br>
              <a:rPr lang="en-US" dirty="0"/>
            </a:br>
            <a:r>
              <a:rPr lang="en-US" dirty="0"/>
              <a:t>6 </a:t>
            </a:r>
            <a:r>
              <a:rPr lang="en-US" i="1" dirty="0"/>
              <a:t>Del. C.</a:t>
            </a:r>
            <a:r>
              <a:rPr lang="en-US" dirty="0"/>
              <a:t> § </a:t>
            </a:r>
            <a:r>
              <a:rPr lang="en-US" dirty="0" smtClean="0"/>
              <a:t>17-801</a:t>
            </a:r>
            <a:endParaRPr lang="en-US" dirty="0"/>
          </a:p>
        </p:txBody>
      </p:sp>
      <p:sp>
        <p:nvSpPr>
          <p:cNvPr id="3" name="Content Placeholder 2"/>
          <p:cNvSpPr>
            <a:spLocks noGrp="1"/>
          </p:cNvSpPr>
          <p:nvPr>
            <p:ph idx="1"/>
          </p:nvPr>
        </p:nvSpPr>
        <p:spPr/>
        <p:txBody>
          <a:bodyPr>
            <a:noAutofit/>
          </a:bodyPr>
          <a:lstStyle/>
          <a:p>
            <a:r>
              <a:rPr lang="en-US" sz="1800" dirty="0"/>
              <a:t>A limited partnership is dissolved and its affairs shall be wound up upon the first to occur of the </a:t>
            </a:r>
            <a:r>
              <a:rPr lang="en-US" sz="1800" dirty="0" smtClean="0"/>
              <a:t>following:</a:t>
            </a:r>
          </a:p>
          <a:p>
            <a:pPr marL="400050" lvl="1" indent="0">
              <a:buNone/>
            </a:pPr>
            <a:r>
              <a:rPr lang="en-US" sz="1800" dirty="0" smtClean="0"/>
              <a:t>(1</a:t>
            </a:r>
            <a:r>
              <a:rPr lang="en-US" sz="1800" dirty="0"/>
              <a:t>) At the time specified in a partnership </a:t>
            </a:r>
            <a:r>
              <a:rPr lang="en-US" sz="1800" dirty="0" smtClean="0"/>
              <a:t>agreement…</a:t>
            </a:r>
            <a:endParaRPr lang="en-US" sz="1800" dirty="0"/>
          </a:p>
          <a:p>
            <a:pPr marL="400050" lvl="1" indent="0">
              <a:buNone/>
            </a:pPr>
            <a:r>
              <a:rPr lang="en-US" sz="1800" dirty="0"/>
              <a:t>(2) Unless otherwise provided in a partnership agreement, upon the vote or consent of (i) all general partners and (ii) limited partners who own more than 2/3 of the then-current percentage or other interest in the profits of the limited partnership owned by all of the limited partners;</a:t>
            </a:r>
          </a:p>
          <a:p>
            <a:pPr marL="400050" lvl="1" indent="0">
              <a:buNone/>
            </a:pPr>
            <a:r>
              <a:rPr lang="en-US" sz="1800" dirty="0"/>
              <a:t>(3) An event of withdrawal of a general partner unless at the time there is at least 1 other general partner and the partnership agreement permits the business of the limited partnership to be carried on by the remaining general partner and that partner does </a:t>
            </a:r>
            <a:r>
              <a:rPr lang="en-US" sz="1800" dirty="0" smtClean="0"/>
              <a:t>so…</a:t>
            </a:r>
            <a:endParaRPr lang="en-US" sz="1800" dirty="0"/>
          </a:p>
          <a:p>
            <a:pPr marL="400050" lvl="1" indent="0">
              <a:buNone/>
            </a:pPr>
            <a:r>
              <a:rPr lang="en-US" sz="1800" dirty="0"/>
              <a:t>(4) At the time there are no limited </a:t>
            </a:r>
            <a:r>
              <a:rPr lang="en-US" sz="1800" dirty="0" smtClean="0"/>
              <a:t>partners...</a:t>
            </a:r>
            <a:endParaRPr lang="en-US" sz="1800" dirty="0"/>
          </a:p>
          <a:p>
            <a:pPr marL="400050" lvl="1" indent="0">
              <a:buNone/>
            </a:pPr>
            <a:r>
              <a:rPr lang="en-US" sz="1800" dirty="0"/>
              <a:t>(5) Upon the happening of events specified in a partnership agreement; or</a:t>
            </a:r>
          </a:p>
          <a:p>
            <a:pPr marL="400050" lvl="1" indent="0">
              <a:buNone/>
            </a:pPr>
            <a:r>
              <a:rPr lang="en-US" sz="1800" dirty="0"/>
              <a:t>(6) Entry of a decree of judicial dissolution under § 17-802 of this title.</a:t>
            </a:r>
          </a:p>
          <a:p>
            <a:pPr marL="0" indent="0">
              <a:buNone/>
            </a:pPr>
            <a:r>
              <a:rPr lang="en-US" sz="1700" dirty="0"/>
              <a:t/>
            </a:r>
            <a:br>
              <a:rPr lang="en-US" sz="1700" dirty="0"/>
            </a:br>
            <a:endParaRPr lang="en-US" sz="1700" dirty="0"/>
          </a:p>
        </p:txBody>
      </p:sp>
    </p:spTree>
    <p:extLst>
      <p:ext uri="{BB962C8B-B14F-4D97-AF65-F5344CB8AC3E}">
        <p14:creationId xmlns:p14="http://schemas.microsoft.com/office/powerpoint/2010/main" val="3870219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rtl="0">
              <a:spcBef>
                <a:spcPct val="0"/>
              </a:spcBef>
            </a:pPr>
            <a:r>
              <a:rPr lang="en-US" sz="4400" dirty="0" smtClean="0">
                <a:latin typeface="+mj-lt"/>
              </a:rPr>
              <a:t>Judicial Dissolution</a:t>
            </a:r>
            <a:endParaRPr lang="en-US" sz="4400" dirty="0">
              <a:latin typeface="+mj-lt"/>
            </a:endParaRPr>
          </a:p>
        </p:txBody>
      </p:sp>
      <p:sp>
        <p:nvSpPr>
          <p:cNvPr id="3" name="Content Placeholder 2"/>
          <p:cNvSpPr>
            <a:spLocks noGrp="1"/>
          </p:cNvSpPr>
          <p:nvPr>
            <p:ph idx="1"/>
          </p:nvPr>
        </p:nvSpPr>
        <p:spPr/>
        <p:txBody>
          <a:bodyPr>
            <a:normAutofit fontScale="85000" lnSpcReduction="20000"/>
          </a:bodyPr>
          <a:lstStyle/>
          <a:p>
            <a:r>
              <a:rPr lang="en-US" dirty="0" smtClean="0"/>
              <a:t>“On application by or for a member or manager the Court of Chancery may decree dissolution of a limited liability company </a:t>
            </a:r>
            <a:r>
              <a:rPr lang="en-US" b="1" dirty="0" smtClean="0"/>
              <a:t>whenever it is not reasonably practicable to carry on the business in conformity with a limited liability company agreement</a:t>
            </a:r>
            <a:r>
              <a:rPr lang="en-US" dirty="0" smtClean="0"/>
              <a:t>.” </a:t>
            </a:r>
            <a:r>
              <a:rPr lang="en-US" dirty="0"/>
              <a:t>6 </a:t>
            </a:r>
            <a:r>
              <a:rPr lang="en-US" i="1" dirty="0"/>
              <a:t>Del. C. </a:t>
            </a:r>
            <a:r>
              <a:rPr lang="en-US" dirty="0" smtClean="0"/>
              <a:t>§ 18-802 (emphasis added).</a:t>
            </a:r>
          </a:p>
          <a:p>
            <a:r>
              <a:rPr lang="en-US" dirty="0" smtClean="0"/>
              <a:t>“</a:t>
            </a:r>
            <a:r>
              <a:rPr lang="en-US" dirty="0"/>
              <a:t>On application by or for a partner the Court of Chancery may decree dissolution of a limited partnership </a:t>
            </a:r>
            <a:r>
              <a:rPr lang="en-US" b="1" dirty="0"/>
              <a:t>whenever it is not reasonably practicable to carry on the business in conformity with the partnership agreement</a:t>
            </a:r>
            <a:r>
              <a:rPr lang="en-US" dirty="0" smtClean="0"/>
              <a:t>.” </a:t>
            </a:r>
            <a:r>
              <a:rPr lang="en-US" dirty="0"/>
              <a:t>6 </a:t>
            </a:r>
            <a:r>
              <a:rPr lang="en-US" i="1" dirty="0"/>
              <a:t>Del. C. </a:t>
            </a:r>
            <a:r>
              <a:rPr lang="en-US" dirty="0"/>
              <a:t>§</a:t>
            </a:r>
            <a:r>
              <a:rPr lang="en-US" dirty="0" smtClean="0"/>
              <a:t>17-802 (emphasis added).</a:t>
            </a:r>
            <a:endParaRPr lang="en-US" dirty="0"/>
          </a:p>
          <a:p>
            <a:pPr algn="just"/>
            <a:endParaRPr lang="en-US" dirty="0"/>
          </a:p>
        </p:txBody>
      </p:sp>
    </p:spTree>
    <p:extLst>
      <p:ext uri="{BB962C8B-B14F-4D97-AF65-F5344CB8AC3E}">
        <p14:creationId xmlns:p14="http://schemas.microsoft.com/office/powerpoint/2010/main" val="25706675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Standing to Pursue Judicial Dissolution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“Member” – defined under </a:t>
            </a:r>
            <a:r>
              <a:rPr lang="en-US" dirty="0"/>
              <a:t>6 </a:t>
            </a:r>
            <a:r>
              <a:rPr lang="en-US" i="1" dirty="0"/>
              <a:t>Del. C. </a:t>
            </a:r>
            <a:r>
              <a:rPr lang="en-US" dirty="0"/>
              <a:t>§</a:t>
            </a:r>
            <a:r>
              <a:rPr lang="en-US" dirty="0" smtClean="0"/>
              <a:t> 18-101(11): “a </a:t>
            </a:r>
            <a:r>
              <a:rPr lang="en-US" dirty="0"/>
              <a:t>person who is admitted to a limited liability company as a member as provided in § 18-301 of this </a:t>
            </a:r>
            <a:r>
              <a:rPr lang="en-US" dirty="0" smtClean="0"/>
              <a:t>title[.]”</a:t>
            </a:r>
          </a:p>
          <a:p>
            <a:r>
              <a:rPr lang="en-US" dirty="0" smtClean="0"/>
              <a:t>“Manager” – defined under 6 </a:t>
            </a:r>
            <a:r>
              <a:rPr lang="en-US" i="1" dirty="0"/>
              <a:t>Del. C. </a:t>
            </a:r>
            <a:r>
              <a:rPr lang="en-US" dirty="0"/>
              <a:t>§ 18-101(10</a:t>
            </a:r>
            <a:r>
              <a:rPr lang="en-US" dirty="0" smtClean="0"/>
              <a:t>): “a person who is named as a manager of a limited liability company in, or designated as a manger of a limited liability company pursuant to, a limited liability company agreement or similar instrument under which the limited liability company is formed[.]”</a:t>
            </a:r>
          </a:p>
          <a:p>
            <a:r>
              <a:rPr lang="en-US" dirty="0" smtClean="0"/>
              <a:t>“Partner” – defined under 6 </a:t>
            </a:r>
            <a:r>
              <a:rPr lang="en-US" i="1" dirty="0" smtClean="0"/>
              <a:t>Del. C. </a:t>
            </a:r>
            <a:r>
              <a:rPr lang="en-US" dirty="0"/>
              <a:t>§ </a:t>
            </a:r>
            <a:r>
              <a:rPr lang="en-US" dirty="0" smtClean="0"/>
              <a:t>17-101(11): “a </a:t>
            </a:r>
            <a:r>
              <a:rPr lang="en-US" dirty="0"/>
              <a:t>limited or general partner.</a:t>
            </a:r>
          </a:p>
        </p:txBody>
      </p:sp>
    </p:spTree>
    <p:extLst>
      <p:ext uri="{BB962C8B-B14F-4D97-AF65-F5344CB8AC3E}">
        <p14:creationId xmlns:p14="http://schemas.microsoft.com/office/powerpoint/2010/main" val="1639070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Standing to Pursue Judicial Dissolution</a:t>
            </a:r>
          </a:p>
        </p:txBody>
      </p:sp>
      <p:sp>
        <p:nvSpPr>
          <p:cNvPr id="3" name="Content Placeholder 2"/>
          <p:cNvSpPr>
            <a:spLocks noGrp="1"/>
          </p:cNvSpPr>
          <p:nvPr>
            <p:ph idx="1"/>
          </p:nvPr>
        </p:nvSpPr>
        <p:spPr/>
        <p:txBody>
          <a:bodyPr>
            <a:normAutofit/>
          </a:bodyPr>
          <a:lstStyle/>
          <a:p>
            <a:r>
              <a:rPr lang="en-US" dirty="0" smtClean="0"/>
              <a:t>Who does not have standing?</a:t>
            </a:r>
          </a:p>
          <a:p>
            <a:pPr lvl="1"/>
            <a:r>
              <a:rPr lang="en-US" dirty="0" smtClean="0"/>
              <a:t>An “acting manager”: </a:t>
            </a:r>
          </a:p>
          <a:p>
            <a:pPr lvl="2"/>
            <a:r>
              <a:rPr lang="en-US" dirty="0" smtClean="0"/>
              <a:t>“… the term “manager” refers (i) to a person who is a manager as defined in § 18-101(10) of this title </a:t>
            </a:r>
            <a:r>
              <a:rPr lang="en-US" b="1" dirty="0" smtClean="0"/>
              <a:t>and (ii) to a person, whether or not a member of a limited liability company, who, although not a manager as defined in § 18-101(10) of this title, participates materially in the management of the limited liability company</a:t>
            </a:r>
            <a:r>
              <a:rPr lang="en-US" dirty="0" smtClean="0"/>
              <a:t>[.] 6 </a:t>
            </a:r>
            <a:r>
              <a:rPr lang="en-US" i="1" dirty="0" smtClean="0"/>
              <a:t>Del. C. </a:t>
            </a:r>
            <a:r>
              <a:rPr lang="en-US" dirty="0" smtClean="0"/>
              <a:t>§ 18-109(a) (emphasis added).</a:t>
            </a:r>
          </a:p>
          <a:p>
            <a:pPr lvl="2" algn="just"/>
            <a:endParaRPr lang="en-US" sz="1600" dirty="0" smtClean="0"/>
          </a:p>
          <a:p>
            <a:pPr lvl="1" algn="just"/>
            <a:endParaRPr lang="en-US" sz="2000" dirty="0"/>
          </a:p>
          <a:p>
            <a:pPr lvl="1"/>
            <a:endParaRPr lang="en-US" dirty="0"/>
          </a:p>
        </p:txBody>
      </p:sp>
    </p:spTree>
    <p:extLst>
      <p:ext uri="{BB962C8B-B14F-4D97-AF65-F5344CB8AC3E}">
        <p14:creationId xmlns:p14="http://schemas.microsoft.com/office/powerpoint/2010/main" val="3645596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Standing to Pursue Judicial Dissolution</a:t>
            </a:r>
          </a:p>
        </p:txBody>
      </p:sp>
      <p:sp>
        <p:nvSpPr>
          <p:cNvPr id="3" name="Content Placeholder 2"/>
          <p:cNvSpPr>
            <a:spLocks noGrp="1"/>
          </p:cNvSpPr>
          <p:nvPr>
            <p:ph idx="1"/>
          </p:nvPr>
        </p:nvSpPr>
        <p:spPr>
          <a:xfrm>
            <a:off x="457200" y="1600200"/>
            <a:ext cx="8153400" cy="4525963"/>
          </a:xfrm>
        </p:spPr>
        <p:txBody>
          <a:bodyPr>
            <a:normAutofit fontScale="92500" lnSpcReduction="20000"/>
          </a:bodyPr>
          <a:lstStyle/>
          <a:p>
            <a:r>
              <a:rPr lang="en-US" dirty="0"/>
              <a:t>Who does not have standing?</a:t>
            </a:r>
          </a:p>
          <a:p>
            <a:pPr lvl="1"/>
            <a:r>
              <a:rPr lang="en-US" dirty="0" smtClean="0"/>
              <a:t>An assigning member: </a:t>
            </a:r>
            <a:endParaRPr lang="en-US" dirty="0"/>
          </a:p>
          <a:p>
            <a:pPr lvl="2"/>
            <a:r>
              <a:rPr lang="en-US" dirty="0" smtClean="0"/>
              <a:t>“Unless </a:t>
            </a:r>
            <a:r>
              <a:rPr lang="en-US" dirty="0"/>
              <a:t>otherwise provided in a limited liability company agreement … A member ceases to be a member and to have the power to exercise any rights or powers of a member upon assignment of all the member’s limited liability company interest</a:t>
            </a:r>
            <a:r>
              <a:rPr lang="en-US" dirty="0" smtClean="0"/>
              <a:t>.” </a:t>
            </a:r>
            <a:r>
              <a:rPr lang="en-US" dirty="0"/>
              <a:t>6 </a:t>
            </a:r>
            <a:r>
              <a:rPr lang="en-US" i="1" dirty="0"/>
              <a:t>Del. C. </a:t>
            </a:r>
            <a:r>
              <a:rPr lang="en-US" dirty="0"/>
              <a:t>§ 18-702(b)(3</a:t>
            </a:r>
            <a:r>
              <a:rPr lang="en-US" dirty="0" smtClean="0"/>
              <a:t>).</a:t>
            </a:r>
          </a:p>
          <a:p>
            <a:pPr lvl="1"/>
            <a:r>
              <a:rPr lang="en-US" dirty="0" smtClean="0"/>
              <a:t>An assignee:</a:t>
            </a:r>
          </a:p>
          <a:p>
            <a:pPr lvl="2"/>
            <a:r>
              <a:rPr lang="en-US" dirty="0" smtClean="0"/>
              <a:t>“Unless </a:t>
            </a:r>
            <a:r>
              <a:rPr lang="en-US" dirty="0"/>
              <a:t>otherwise provided in a limited liability company agreement … An assignment of a limited liability company interest does not entitle the assignee to become or exercise any rights or powers of a </a:t>
            </a:r>
            <a:r>
              <a:rPr lang="en-US" dirty="0" smtClean="0"/>
              <a:t>member[.]” </a:t>
            </a:r>
            <a:r>
              <a:rPr lang="en-US" dirty="0"/>
              <a:t>6 </a:t>
            </a:r>
            <a:r>
              <a:rPr lang="en-US" i="1" dirty="0"/>
              <a:t>Del. C. </a:t>
            </a:r>
            <a:r>
              <a:rPr lang="en-US" dirty="0"/>
              <a:t>§ </a:t>
            </a:r>
            <a:r>
              <a:rPr lang="en-US" dirty="0" smtClean="0"/>
              <a:t>18-702(b</a:t>
            </a:r>
            <a:r>
              <a:rPr lang="en-US" dirty="0"/>
              <a:t>)(1</a:t>
            </a:r>
            <a:r>
              <a:rPr lang="en-US" dirty="0" smtClean="0"/>
              <a:t>).</a:t>
            </a:r>
            <a:endParaRPr lang="en-US" dirty="0"/>
          </a:p>
          <a:p>
            <a:endParaRPr lang="en-US" sz="2400" dirty="0"/>
          </a:p>
          <a:p>
            <a:pPr lvl="2" algn="just"/>
            <a:endParaRPr lang="en-US" dirty="0"/>
          </a:p>
        </p:txBody>
      </p:sp>
    </p:spTree>
    <p:extLst>
      <p:ext uri="{BB962C8B-B14F-4D97-AF65-F5344CB8AC3E}">
        <p14:creationId xmlns:p14="http://schemas.microsoft.com/office/powerpoint/2010/main" val="1346824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“Reasonably Practicable”</a:t>
            </a:r>
          </a:p>
        </p:txBody>
      </p:sp>
      <p:sp>
        <p:nvSpPr>
          <p:cNvPr id="3" name="Content Placeholder 2"/>
          <p:cNvSpPr>
            <a:spLocks noGrp="1"/>
          </p:cNvSpPr>
          <p:nvPr>
            <p:ph idx="1"/>
          </p:nvPr>
        </p:nvSpPr>
        <p:spPr/>
        <p:txBody>
          <a:bodyPr/>
          <a:lstStyle/>
          <a:p>
            <a:r>
              <a:rPr lang="en-US" dirty="0" smtClean="0"/>
              <a:t>Broad standard with little statutory guidance.</a:t>
            </a:r>
          </a:p>
          <a:p>
            <a:pPr lvl="1"/>
            <a:r>
              <a:rPr lang="en-US" dirty="0" smtClean="0"/>
              <a:t>We can surmise that “not reasonably practicable” is less exacting a standard than “impossible.”</a:t>
            </a:r>
          </a:p>
          <a:p>
            <a:pPr lvl="1"/>
            <a:r>
              <a:rPr lang="en-US" dirty="0" smtClean="0"/>
              <a:t>But surely it is a more exacting standard than “inconvenient.”</a:t>
            </a:r>
          </a:p>
          <a:p>
            <a:pPr marL="457200" lvl="1" indent="0" algn="just">
              <a:buNone/>
            </a:pPr>
            <a:endParaRPr lang="en-US" dirty="0"/>
          </a:p>
        </p:txBody>
      </p:sp>
    </p:spTree>
    <p:extLst>
      <p:ext uri="{BB962C8B-B14F-4D97-AF65-F5344CB8AC3E}">
        <p14:creationId xmlns:p14="http://schemas.microsoft.com/office/powerpoint/2010/main" val="4216443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“Reasonably Practicable”</a:t>
            </a:r>
            <a:r>
              <a:rPr lang="en-US" sz="4000" dirty="0"/>
              <a:t> (cont.)</a:t>
            </a:r>
            <a:endParaRPr lang="en-US" sz="3800" dirty="0"/>
          </a:p>
        </p:txBody>
      </p:sp>
      <p:sp>
        <p:nvSpPr>
          <p:cNvPr id="3" name="Content Placeholder 2"/>
          <p:cNvSpPr>
            <a:spLocks noGrp="1"/>
          </p:cNvSpPr>
          <p:nvPr>
            <p:ph idx="1"/>
          </p:nvPr>
        </p:nvSpPr>
        <p:spPr/>
        <p:txBody>
          <a:bodyPr>
            <a:normAutofit/>
          </a:bodyPr>
          <a:lstStyle/>
          <a:p>
            <a:r>
              <a:rPr lang="en-US" dirty="0" smtClean="0"/>
              <a:t>“Reasonable practicability” is tied to the defined purpose of the LLC.</a:t>
            </a:r>
          </a:p>
          <a:p>
            <a:pPr lvl="1"/>
            <a:r>
              <a:rPr lang="en-US" dirty="0" smtClean="0"/>
              <a:t>If the purpose is broad (such as “any lawful activity”), it can be difficult to establish impracticability.  </a:t>
            </a:r>
            <a:r>
              <a:rPr lang="en-US" i="1" dirty="0" smtClean="0"/>
              <a:t>Wiggs v. Summit Midstream Partners, LLC</a:t>
            </a:r>
            <a:r>
              <a:rPr lang="en-US" dirty="0" smtClean="0"/>
              <a:t>, 2013 WL 1286180 (Del. Ch.); </a:t>
            </a:r>
            <a:r>
              <a:rPr lang="en-US" i="1" dirty="0" smtClean="0"/>
              <a:t>In re Arrow Investment Advisors, LLC</a:t>
            </a:r>
            <a:r>
              <a:rPr lang="en-US" dirty="0" smtClean="0"/>
              <a:t>, 2009 WL 1101682 (Del. Ch.).</a:t>
            </a:r>
          </a:p>
        </p:txBody>
      </p:sp>
    </p:spTree>
    <p:extLst>
      <p:ext uri="{BB962C8B-B14F-4D97-AF65-F5344CB8AC3E}">
        <p14:creationId xmlns:p14="http://schemas.microsoft.com/office/powerpoint/2010/main" val="2375056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“Reasonably Practicable” (cont.)</a:t>
            </a:r>
          </a:p>
        </p:txBody>
      </p:sp>
      <p:sp>
        <p:nvSpPr>
          <p:cNvPr id="3" name="Content Placeholder 2"/>
          <p:cNvSpPr>
            <a:spLocks noGrp="1"/>
          </p:cNvSpPr>
          <p:nvPr>
            <p:ph idx="1"/>
          </p:nvPr>
        </p:nvSpPr>
        <p:spPr/>
        <p:txBody>
          <a:bodyPr>
            <a:normAutofit fontScale="92500" lnSpcReduction="10000"/>
          </a:bodyPr>
          <a:lstStyle/>
          <a:p>
            <a:r>
              <a:rPr lang="en-US" dirty="0"/>
              <a:t>“Reasonable practicability” is tied to the defined purpose of the LLC.</a:t>
            </a:r>
          </a:p>
          <a:p>
            <a:pPr lvl="1"/>
            <a:r>
              <a:rPr lang="en-US" dirty="0" smtClean="0"/>
              <a:t>If </a:t>
            </a:r>
            <a:r>
              <a:rPr lang="en-US" dirty="0"/>
              <a:t>the purpose is narrow, it is easier to establish impracticability if the ability to achieve the limited purpose of the LLC is impaired. </a:t>
            </a:r>
            <a:endParaRPr lang="en-US" dirty="0" smtClean="0"/>
          </a:p>
          <a:p>
            <a:pPr lvl="2"/>
            <a:r>
              <a:rPr lang="en-US" dirty="0" smtClean="0"/>
              <a:t>Where the LLC </a:t>
            </a:r>
            <a:r>
              <a:rPr lang="en-US" dirty="0"/>
              <a:t>had lost its operative asset - a sales and marketing agreement - it had no more business to operate and an order of judicial dissolution was </a:t>
            </a:r>
            <a:r>
              <a:rPr lang="en-US" dirty="0" smtClean="0"/>
              <a:t>proper. </a:t>
            </a:r>
            <a:r>
              <a:rPr lang="en-US" i="1" dirty="0"/>
              <a:t>In re Silver Leaf, LLC</a:t>
            </a:r>
            <a:r>
              <a:rPr lang="en-US" dirty="0"/>
              <a:t>, 2005 WL 2045641 (Del. Ch</a:t>
            </a:r>
            <a:r>
              <a:rPr lang="en-US" dirty="0" smtClean="0"/>
              <a:t>.).</a:t>
            </a:r>
            <a:endParaRPr lang="en-US" dirty="0"/>
          </a:p>
          <a:p>
            <a:pPr lvl="2"/>
            <a:r>
              <a:rPr lang="en-US" dirty="0" smtClean="0"/>
              <a:t>“</a:t>
            </a:r>
            <a:r>
              <a:rPr lang="en-US" dirty="0"/>
              <a:t>Now that </a:t>
            </a:r>
            <a:r>
              <a:rPr lang="en-US" dirty="0" smtClean="0"/>
              <a:t>[Bob] Vila </a:t>
            </a:r>
            <a:r>
              <a:rPr lang="en-US" dirty="0"/>
              <a:t>has withdrawn the Vila IP, it is silly to think that </a:t>
            </a:r>
            <a:r>
              <a:rPr lang="en-US" dirty="0" err="1"/>
              <a:t>WebTies</a:t>
            </a:r>
            <a:r>
              <a:rPr lang="en-US" dirty="0"/>
              <a:t> can continue to operate ‘BobVila.com.’ It cannot</a:t>
            </a:r>
            <a:r>
              <a:rPr lang="en-US" dirty="0" smtClean="0"/>
              <a:t>.” </a:t>
            </a:r>
            <a:r>
              <a:rPr lang="en-US" i="1" dirty="0"/>
              <a:t>Vila v. BVWebTies LLC</a:t>
            </a:r>
            <a:r>
              <a:rPr lang="en-US" dirty="0"/>
              <a:t>, 2010 WL 3866098 (Del. Ch</a:t>
            </a:r>
            <a:r>
              <a:rPr lang="en-US" dirty="0" smtClean="0"/>
              <a:t>.).</a:t>
            </a:r>
            <a:endParaRPr lang="en-US" dirty="0"/>
          </a:p>
        </p:txBody>
      </p:sp>
    </p:spTree>
    <p:extLst>
      <p:ext uri="{BB962C8B-B14F-4D97-AF65-F5344CB8AC3E}">
        <p14:creationId xmlns:p14="http://schemas.microsoft.com/office/powerpoint/2010/main" val="1516912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20762"/>
          </a:xfrm>
        </p:spPr>
        <p:txBody>
          <a:bodyPr>
            <a:normAutofit fontScale="90000"/>
          </a:bodyPr>
          <a:lstStyle/>
          <a:p>
            <a:r>
              <a:rPr lang="en-US" sz="4900" dirty="0" smtClean="0"/>
              <a:t/>
            </a:r>
            <a:br>
              <a:rPr lang="en-US" sz="4900" dirty="0" smtClean="0"/>
            </a:br>
            <a:r>
              <a:rPr lang="en-US" sz="4900" dirty="0" smtClean="0"/>
              <a:t>8 Del. C. </a:t>
            </a:r>
            <a:r>
              <a:rPr lang="en-US" sz="4800" dirty="0"/>
              <a:t>§ </a:t>
            </a:r>
            <a:r>
              <a:rPr lang="en-US" sz="4900" dirty="0" smtClean="0"/>
              <a:t>226 </a:t>
            </a:r>
            <a:r>
              <a:rPr lang="en-US" sz="3000" dirty="0" smtClean="0"/>
              <a:t/>
            </a:r>
            <a:br>
              <a:rPr lang="en-US" sz="3000" dirty="0" smtClean="0"/>
            </a:br>
            <a:endParaRPr lang="en-US" sz="3000" dirty="0"/>
          </a:p>
        </p:txBody>
      </p:sp>
      <p:sp>
        <p:nvSpPr>
          <p:cNvPr id="5" name="Content Placeholder 4"/>
          <p:cNvSpPr>
            <a:spLocks noGrp="1"/>
          </p:cNvSpPr>
          <p:nvPr>
            <p:ph idx="1"/>
          </p:nvPr>
        </p:nvSpPr>
        <p:spPr>
          <a:xfrm>
            <a:off x="457200" y="1447800"/>
            <a:ext cx="8229600" cy="4678363"/>
          </a:xfrm>
        </p:spPr>
        <p:txBody>
          <a:bodyPr>
            <a:normAutofit fontScale="92500" lnSpcReduction="10000"/>
          </a:bodyPr>
          <a:lstStyle/>
          <a:p>
            <a:pPr marL="0" indent="0" fontAlgn="base">
              <a:buNone/>
            </a:pPr>
            <a:r>
              <a:rPr lang="en-US" sz="3000" dirty="0"/>
              <a:t>Appointment of custodian or receiver of corporation on deadlock or for other </a:t>
            </a:r>
            <a:r>
              <a:rPr lang="en-US" sz="3000" dirty="0" smtClean="0"/>
              <a:t>cause</a:t>
            </a:r>
          </a:p>
          <a:p>
            <a:pPr marL="0" indent="0" fontAlgn="base">
              <a:buNone/>
            </a:pPr>
            <a:r>
              <a:rPr lang="en-US" sz="3000" dirty="0" smtClean="0"/>
              <a:t>(</a:t>
            </a:r>
            <a:r>
              <a:rPr lang="en-US" sz="3000" dirty="0"/>
              <a:t>a</a:t>
            </a:r>
            <a:r>
              <a:rPr lang="en-US" sz="3000" dirty="0" smtClean="0"/>
              <a:t>) The Court of Chancery, </a:t>
            </a:r>
            <a:r>
              <a:rPr lang="en-US" sz="3000" dirty="0"/>
              <a:t>upon application of any stockholder, may appoint 1 or more persons to be custodians, and, if the corporation is insolvent, to be receivers, of and for any </a:t>
            </a:r>
            <a:r>
              <a:rPr lang="en-US" sz="3000" dirty="0" smtClean="0"/>
              <a:t>corporation </a:t>
            </a:r>
            <a:r>
              <a:rPr lang="en-US" sz="3000" dirty="0"/>
              <a:t>when:</a:t>
            </a:r>
          </a:p>
          <a:p>
            <a:pPr marL="461963" lvl="0" indent="-461963" fontAlgn="base">
              <a:buNone/>
              <a:tabLst>
                <a:tab pos="461963" algn="l"/>
              </a:tabLst>
            </a:pPr>
            <a:r>
              <a:rPr lang="en-US" sz="3000" dirty="0" smtClean="0"/>
              <a:t>	(1)  At </a:t>
            </a:r>
            <a:r>
              <a:rPr lang="en-US" sz="3000" dirty="0"/>
              <a:t>any meeting held for the election of </a:t>
            </a:r>
            <a:r>
              <a:rPr lang="en-US" sz="3000" dirty="0" smtClean="0"/>
              <a:t>   directors </a:t>
            </a:r>
            <a:r>
              <a:rPr lang="en-US" sz="3000" dirty="0"/>
              <a:t>the stockholders are so divided that they have failed to elect successors to directors whose terms have expired or would have expired upon qualifica­tion of their successors; or</a:t>
            </a:r>
          </a:p>
          <a:p>
            <a:pPr marL="457200" lvl="1" indent="0">
              <a:buNone/>
            </a:pPr>
            <a:endParaRPr lang="en-US"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4</a:t>
            </a:fld>
            <a:endParaRPr lang="en-US" dirty="0"/>
          </a:p>
        </p:txBody>
      </p:sp>
    </p:spTree>
    <p:extLst>
      <p:ext uri="{BB962C8B-B14F-4D97-AF65-F5344CB8AC3E}">
        <p14:creationId xmlns:p14="http://schemas.microsoft.com/office/powerpoint/2010/main" val="14300164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“Reasonably Practicable</a:t>
            </a:r>
            <a:r>
              <a:rPr lang="en-US" sz="3800" dirty="0" smtClean="0"/>
              <a:t>”</a:t>
            </a:r>
            <a:r>
              <a:rPr lang="en-US" sz="4000" dirty="0"/>
              <a:t> (cont.)</a:t>
            </a:r>
            <a:endParaRPr lang="en-US" sz="3800" dirty="0"/>
          </a:p>
        </p:txBody>
      </p:sp>
      <p:sp>
        <p:nvSpPr>
          <p:cNvPr id="3" name="Content Placeholder 2"/>
          <p:cNvSpPr>
            <a:spLocks noGrp="1"/>
          </p:cNvSpPr>
          <p:nvPr>
            <p:ph idx="1"/>
          </p:nvPr>
        </p:nvSpPr>
        <p:spPr/>
        <p:txBody>
          <a:bodyPr>
            <a:normAutofit fontScale="85000" lnSpcReduction="20000"/>
          </a:bodyPr>
          <a:lstStyle/>
          <a:p>
            <a:r>
              <a:rPr lang="en-US" dirty="0" smtClean="0"/>
              <a:t>Deadlock can be an element of reasonable impracticability. Deadlock is NOT required for judicial dissolution under the LLC Act or the LP Act.</a:t>
            </a:r>
          </a:p>
          <a:p>
            <a:r>
              <a:rPr lang="en-US" dirty="0" smtClean="0"/>
              <a:t>Court will typically look to availability of exit mechanisms before ordering judicial dissolution based on deadlock, but will not rule out deadlock if the exit mechanisms are not viable.  </a:t>
            </a:r>
            <a:r>
              <a:rPr lang="en-US" i="1" dirty="0" smtClean="0"/>
              <a:t>Lola Cars Intern. Ltd. v. Krohn Racing, LLC</a:t>
            </a:r>
            <a:r>
              <a:rPr lang="en-US" dirty="0" smtClean="0"/>
              <a:t>, 2009 WL 4052681 (Del. Ch.)</a:t>
            </a:r>
          </a:p>
          <a:p>
            <a:r>
              <a:rPr lang="en-US" dirty="0" smtClean="0"/>
              <a:t>Court will also look to case law interpreting Section 273 and 17-802 for interpreting “reasonably practicable.” </a:t>
            </a:r>
            <a:r>
              <a:rPr lang="en-US" i="1" dirty="0"/>
              <a:t>Haley v. Talcott</a:t>
            </a:r>
            <a:r>
              <a:rPr lang="en-US" dirty="0"/>
              <a:t>, 864 A.2d 86 (Del. Ch. 2004</a:t>
            </a:r>
            <a:r>
              <a:rPr lang="en-US" dirty="0" smtClean="0"/>
              <a:t>); </a:t>
            </a:r>
            <a:r>
              <a:rPr lang="en-US" i="1" dirty="0"/>
              <a:t>In re Silver Leaf, LLC</a:t>
            </a:r>
            <a:r>
              <a:rPr lang="en-US" dirty="0"/>
              <a:t>, 2005 WL 2045641 (Del. Ch</a:t>
            </a:r>
            <a:r>
              <a:rPr lang="en-US" dirty="0" smtClean="0"/>
              <a:t>.).</a:t>
            </a:r>
            <a:endParaRPr lang="en-US" dirty="0"/>
          </a:p>
        </p:txBody>
      </p:sp>
    </p:spTree>
    <p:extLst>
      <p:ext uri="{BB962C8B-B14F-4D97-AF65-F5344CB8AC3E}">
        <p14:creationId xmlns:p14="http://schemas.microsoft.com/office/powerpoint/2010/main" val="6571521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“Reasonably Practicable” (cont.)</a:t>
            </a:r>
            <a:endParaRPr lang="en-US" dirty="0"/>
          </a:p>
        </p:txBody>
      </p:sp>
      <p:sp>
        <p:nvSpPr>
          <p:cNvPr id="3" name="Content Placeholder 2"/>
          <p:cNvSpPr>
            <a:spLocks noGrp="1"/>
          </p:cNvSpPr>
          <p:nvPr>
            <p:ph idx="1"/>
          </p:nvPr>
        </p:nvSpPr>
        <p:spPr/>
        <p:txBody>
          <a:bodyPr/>
          <a:lstStyle/>
          <a:p>
            <a:r>
              <a:rPr lang="en-US" dirty="0" smtClean="0"/>
              <a:t>Insolvency – While a common basis for dissolution of corporations, it is not always relevant when considering the purpose of an LLC.   However, insolvency may go hand in hand with an LLC losing its key asset. </a:t>
            </a:r>
            <a:r>
              <a:rPr lang="en-US" i="1" dirty="0" smtClean="0"/>
              <a:t>In re Silver Leaf, </a:t>
            </a:r>
            <a:r>
              <a:rPr lang="en-US" dirty="0" smtClean="0"/>
              <a:t>LLC, 2005 WL 2045641 (Del</a:t>
            </a:r>
            <a:r>
              <a:rPr lang="en-US" dirty="0"/>
              <a:t>. Ch</a:t>
            </a:r>
            <a:r>
              <a:rPr lang="en-US" dirty="0" smtClean="0"/>
              <a:t>. Aug 18, 2005) </a:t>
            </a:r>
            <a:endParaRPr lang="en-US" dirty="0"/>
          </a:p>
        </p:txBody>
      </p:sp>
    </p:spTree>
    <p:extLst>
      <p:ext uri="{BB962C8B-B14F-4D97-AF65-F5344CB8AC3E}">
        <p14:creationId xmlns:p14="http://schemas.microsoft.com/office/powerpoint/2010/main" val="3076281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“Reasonably practicable” under Section 17-802</a:t>
            </a:r>
            <a:endParaRPr lang="en-US" dirty="0"/>
          </a:p>
        </p:txBody>
      </p:sp>
      <p:sp>
        <p:nvSpPr>
          <p:cNvPr id="3" name="Content Placeholder 2"/>
          <p:cNvSpPr>
            <a:spLocks noGrp="1"/>
          </p:cNvSpPr>
          <p:nvPr>
            <p:ph idx="1"/>
          </p:nvPr>
        </p:nvSpPr>
        <p:spPr/>
        <p:txBody>
          <a:bodyPr>
            <a:normAutofit fontScale="92500"/>
          </a:bodyPr>
          <a:lstStyle/>
          <a:p>
            <a:r>
              <a:rPr lang="en-US" dirty="0" smtClean="0"/>
              <a:t>“Reasonably practicable” is interpreted for limited partnerships in the same way as for LLC’s.  </a:t>
            </a:r>
            <a:r>
              <a:rPr lang="en-US" i="1" dirty="0" smtClean="0"/>
              <a:t>In re Silver Leaf, LLC</a:t>
            </a:r>
            <a:r>
              <a:rPr lang="en-US" dirty="0" smtClean="0"/>
              <a:t>, 2005 WL 2045641 (Del. Ch.)</a:t>
            </a:r>
          </a:p>
          <a:p>
            <a:r>
              <a:rPr lang="en-US" dirty="0" smtClean="0"/>
              <a:t>Court has held that insolvency can be a basis for dissolving a limited partnership when its stated purpose was to operate for profit.  </a:t>
            </a:r>
            <a:r>
              <a:rPr lang="en-US" i="1" dirty="0" smtClean="0"/>
              <a:t>PC Tower Center, Inc. v. Tower Center Development Assoc.</a:t>
            </a:r>
            <a:r>
              <a:rPr lang="en-US" dirty="0" smtClean="0"/>
              <a:t>, 1989 WL 63901 (Del. Ch.).</a:t>
            </a:r>
            <a:endParaRPr lang="en-US" dirty="0"/>
          </a:p>
        </p:txBody>
      </p:sp>
    </p:spTree>
    <p:extLst>
      <p:ext uri="{BB962C8B-B14F-4D97-AF65-F5344CB8AC3E}">
        <p14:creationId xmlns:p14="http://schemas.microsoft.com/office/powerpoint/2010/main" val="10048761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“Reasonably practicable” under Section </a:t>
            </a:r>
            <a:r>
              <a:rPr lang="en-US" dirty="0" smtClean="0"/>
              <a:t>17-802 (cont’d)</a:t>
            </a:r>
            <a:endParaRPr lang="en-US" dirty="0"/>
          </a:p>
        </p:txBody>
      </p:sp>
      <p:sp>
        <p:nvSpPr>
          <p:cNvPr id="3" name="Content Placeholder 2"/>
          <p:cNvSpPr>
            <a:spLocks noGrp="1"/>
          </p:cNvSpPr>
          <p:nvPr>
            <p:ph idx="1"/>
          </p:nvPr>
        </p:nvSpPr>
        <p:spPr/>
        <p:txBody>
          <a:bodyPr/>
          <a:lstStyle/>
          <a:p>
            <a:r>
              <a:rPr lang="en-US" dirty="0" smtClean="0"/>
              <a:t>However, if the limited partnership is still operating under its stated purpose, and is still producing returns for its investors , even if not performing as expected, Court will not grant dissolution.  </a:t>
            </a:r>
            <a:r>
              <a:rPr lang="en-US" i="1" dirty="0" smtClean="0"/>
              <a:t>Cincinnati Bell Cellular Sys. Co. v. Ameritech Mobile Phone Serv. Of Cincinnati, Inc.</a:t>
            </a:r>
            <a:r>
              <a:rPr lang="en-US" dirty="0" smtClean="0"/>
              <a:t>, 1996 WL 506906 (Del. Ch.).</a:t>
            </a:r>
            <a:endParaRPr lang="en-US" dirty="0"/>
          </a:p>
        </p:txBody>
      </p:sp>
    </p:spTree>
    <p:extLst>
      <p:ext uri="{BB962C8B-B14F-4D97-AF65-F5344CB8AC3E}">
        <p14:creationId xmlns:p14="http://schemas.microsoft.com/office/powerpoint/2010/main" val="15816735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Reasonable Impracticability – A Practical Analysis</a:t>
            </a:r>
            <a:endParaRPr lang="en-US" dirty="0"/>
          </a:p>
        </p:txBody>
      </p:sp>
      <p:sp>
        <p:nvSpPr>
          <p:cNvPr id="3" name="Content Placeholder 2"/>
          <p:cNvSpPr>
            <a:spLocks noGrp="1"/>
          </p:cNvSpPr>
          <p:nvPr>
            <p:ph idx="1"/>
          </p:nvPr>
        </p:nvSpPr>
        <p:spPr/>
        <p:txBody>
          <a:bodyPr>
            <a:normAutofit lnSpcReduction="10000"/>
          </a:bodyPr>
          <a:lstStyle/>
          <a:p>
            <a:r>
              <a:rPr lang="en-US" dirty="0" smtClean="0"/>
              <a:t>Can it be </a:t>
            </a:r>
            <a:r>
              <a:rPr lang="en-US" i="1" dirty="0" smtClean="0"/>
              <a:t>per se </a:t>
            </a:r>
            <a:r>
              <a:rPr lang="en-US" dirty="0" smtClean="0"/>
              <a:t>impracticable for a company bearing certain characteristics to continue in business?</a:t>
            </a:r>
          </a:p>
          <a:p>
            <a:r>
              <a:rPr lang="en-US" dirty="0" smtClean="0"/>
              <a:t>“And </a:t>
            </a:r>
            <a:r>
              <a:rPr lang="en-US" dirty="0"/>
              <a:t>I say that because you're in an entity that's going to be dissolved. These people </a:t>
            </a:r>
            <a:r>
              <a:rPr lang="en-US" dirty="0" smtClean="0"/>
              <a:t>are not </a:t>
            </a:r>
            <a:r>
              <a:rPr lang="en-US" dirty="0"/>
              <a:t>going to be forced to stay together in this entity</a:t>
            </a:r>
            <a:r>
              <a:rPr lang="en-US" dirty="0" smtClean="0"/>
              <a:t>.” </a:t>
            </a:r>
            <a:r>
              <a:rPr lang="en-US" i="1" dirty="0" smtClean="0"/>
              <a:t>PMA Media Group, Inc. v. Zambrano Family Limited Partnership, </a:t>
            </a:r>
            <a:r>
              <a:rPr lang="en-US" dirty="0" smtClean="0"/>
              <a:t>C.A. No. 1104-VCL (Sep. 25, 2015) (TRANSCRIPT).</a:t>
            </a:r>
            <a:endParaRPr lang="en-US" dirty="0"/>
          </a:p>
        </p:txBody>
      </p:sp>
    </p:spTree>
    <p:extLst>
      <p:ext uri="{BB962C8B-B14F-4D97-AF65-F5344CB8AC3E}">
        <p14:creationId xmlns:p14="http://schemas.microsoft.com/office/powerpoint/2010/main" val="1643738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Waiver and Modification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It was long assumed by many attorneys (particularly legal opinion-givers) that </a:t>
            </a:r>
            <a:r>
              <a:rPr lang="en-US" dirty="0"/>
              <a:t>Sections 18-802, 18-803 (Winding Up) and 18-805 (Trustees) </a:t>
            </a:r>
            <a:r>
              <a:rPr lang="en-US" dirty="0" smtClean="0"/>
              <a:t>were mandatory provisions of the LLC Act that could not be modified or waived by contract.</a:t>
            </a:r>
          </a:p>
          <a:p>
            <a:r>
              <a:rPr lang="en-US" dirty="0" smtClean="0"/>
              <a:t>This was based on the fact that Section 18-802 did not include “unless otherwise specified in the operating agreement,” or words of similar import, which appear in most provisions of the LLC Act. </a:t>
            </a:r>
          </a:p>
        </p:txBody>
      </p:sp>
    </p:spTree>
    <p:extLst>
      <p:ext uri="{BB962C8B-B14F-4D97-AF65-F5344CB8AC3E}">
        <p14:creationId xmlns:p14="http://schemas.microsoft.com/office/powerpoint/2010/main" val="2437032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Waiver and </a:t>
            </a:r>
            <a:r>
              <a:rPr lang="en-US" dirty="0" smtClean="0"/>
              <a:t>Modification (cont’d)</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Court of Chancery has held that Sections 18-802, 18-803 (Winding Up) and 18-805 (Trustees) are </a:t>
            </a:r>
            <a:r>
              <a:rPr lang="en-US" u="sng" dirty="0"/>
              <a:t>not</a:t>
            </a:r>
            <a:r>
              <a:rPr lang="en-US" dirty="0"/>
              <a:t> mandatory provisions of the LLC Act that cannot be modified by contract.  </a:t>
            </a:r>
          </a:p>
          <a:p>
            <a:r>
              <a:rPr lang="en-US" dirty="0"/>
              <a:t>A waiver of judicial dissolution in the LLC Agreement is valid and enforceable under the statute.  </a:t>
            </a:r>
            <a:r>
              <a:rPr lang="en-US" i="1" dirty="0"/>
              <a:t>R &amp; R Capital, LLC v. Buck &amp; Doe Run Valley Farms, LLC</a:t>
            </a:r>
            <a:r>
              <a:rPr lang="en-US" dirty="0"/>
              <a:t>, 2008 WL 3846318 (Del. Ch.); </a:t>
            </a:r>
            <a:r>
              <a:rPr lang="en-US" i="1" dirty="0"/>
              <a:t>Huatuco v. Satellite Healthcare</a:t>
            </a:r>
            <a:r>
              <a:rPr lang="en-US" dirty="0"/>
              <a:t>, 2013 WL 6460898 (Del. Ch</a:t>
            </a:r>
            <a:r>
              <a:rPr lang="en-US" dirty="0" smtClean="0"/>
              <a:t>.).</a:t>
            </a:r>
            <a:endParaRPr lang="en-US" dirty="0"/>
          </a:p>
          <a:p>
            <a:endParaRPr lang="en-US" dirty="0"/>
          </a:p>
        </p:txBody>
      </p:sp>
    </p:spTree>
    <p:extLst>
      <p:ext uri="{BB962C8B-B14F-4D97-AF65-F5344CB8AC3E}">
        <p14:creationId xmlns:p14="http://schemas.microsoft.com/office/powerpoint/2010/main" val="1809282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Waiver and Modification (cont’d)</a:t>
            </a:r>
          </a:p>
        </p:txBody>
      </p:sp>
      <p:sp>
        <p:nvSpPr>
          <p:cNvPr id="3" name="Content Placeholder 2"/>
          <p:cNvSpPr>
            <a:spLocks noGrp="1"/>
          </p:cNvSpPr>
          <p:nvPr>
            <p:ph idx="1"/>
          </p:nvPr>
        </p:nvSpPr>
        <p:spPr/>
        <p:txBody>
          <a:bodyPr>
            <a:normAutofit/>
          </a:bodyPr>
          <a:lstStyle/>
          <a:p>
            <a:r>
              <a:rPr lang="en-US" dirty="0" smtClean="0"/>
              <a:t>Availability </a:t>
            </a:r>
            <a:r>
              <a:rPr lang="en-US" dirty="0"/>
              <a:t>of viable buy-out mechanism could result in denial of judicial dissolution.  </a:t>
            </a:r>
            <a:r>
              <a:rPr lang="en-US" i="1" dirty="0"/>
              <a:t>Haley v. Talcott</a:t>
            </a:r>
            <a:r>
              <a:rPr lang="en-US" dirty="0"/>
              <a:t>, 864 A.2d 86, 88 (Del. Ch. 2004).</a:t>
            </a:r>
          </a:p>
          <a:p>
            <a:r>
              <a:rPr lang="en-US" dirty="0" smtClean="0"/>
              <a:t>No </a:t>
            </a:r>
            <a:r>
              <a:rPr lang="en-US" dirty="0"/>
              <a:t>compulsory buy-out under statutory or common law, although it could be a remedy in dissolution.</a:t>
            </a:r>
          </a:p>
          <a:p>
            <a:endParaRPr lang="en-US" dirty="0"/>
          </a:p>
        </p:txBody>
      </p:sp>
    </p:spTree>
    <p:extLst>
      <p:ext uri="{BB962C8B-B14F-4D97-AF65-F5344CB8AC3E}">
        <p14:creationId xmlns:p14="http://schemas.microsoft.com/office/powerpoint/2010/main" val="2830035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Equitable Dissolution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Equitable Dissolution</a:t>
            </a:r>
          </a:p>
          <a:p>
            <a:pPr lvl="1"/>
            <a:r>
              <a:rPr lang="en-US" dirty="0" smtClean="0"/>
              <a:t>The “power </a:t>
            </a:r>
            <a:r>
              <a:rPr lang="en-US" dirty="0"/>
              <a:t>to dissolve the partnership during the term for which it is stipulated” as one of the “strongest cases to illustrate the beneficial operation of the jurisdiction” of a court of equity. 2 Joseph Story, </a:t>
            </a:r>
            <a:r>
              <a:rPr lang="en-US" i="1" dirty="0"/>
              <a:t>Commentaries on Equity Jurisprudence</a:t>
            </a:r>
            <a:r>
              <a:rPr lang="en-US" dirty="0"/>
              <a:t> § 915 (W.H. Lyon, Jr. ed., 14th ed. 1918</a:t>
            </a:r>
            <a:r>
              <a:rPr lang="en-US" dirty="0" smtClean="0"/>
              <a:t>).</a:t>
            </a:r>
          </a:p>
          <a:p>
            <a:pPr lvl="1"/>
            <a:r>
              <a:rPr lang="en-US" dirty="0" smtClean="0"/>
              <a:t>[</a:t>
            </a:r>
            <a:r>
              <a:rPr lang="en-US" dirty="0"/>
              <a:t>T]his Court, as a court of equity, has the power to order the dissolution of a solvent company and appoint a receiver to administer the winding up of those assets.” </a:t>
            </a:r>
            <a:r>
              <a:rPr lang="en-US" i="1" dirty="0"/>
              <a:t>Weir v. JMACK, Inc.,</a:t>
            </a:r>
            <a:r>
              <a:rPr lang="en-US" dirty="0"/>
              <a:t> 2008 WL 4379592, at *2 (Del. Ch</a:t>
            </a:r>
            <a:r>
              <a:rPr lang="en-US" dirty="0" smtClean="0"/>
              <a:t>.).</a:t>
            </a:r>
          </a:p>
          <a:p>
            <a:pPr lvl="1"/>
            <a:endParaRPr lang="en-US" dirty="0"/>
          </a:p>
        </p:txBody>
      </p:sp>
    </p:spTree>
    <p:extLst>
      <p:ext uri="{BB962C8B-B14F-4D97-AF65-F5344CB8AC3E}">
        <p14:creationId xmlns:p14="http://schemas.microsoft.com/office/powerpoint/2010/main" val="1535829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Equitable Dissolution (cont’d</a:t>
            </a:r>
            <a:r>
              <a:rPr lang="en-US" dirty="0"/>
              <a:t>)</a:t>
            </a:r>
          </a:p>
        </p:txBody>
      </p:sp>
      <p:sp>
        <p:nvSpPr>
          <p:cNvPr id="3" name="Content Placeholder 2"/>
          <p:cNvSpPr>
            <a:spLocks noGrp="1"/>
          </p:cNvSpPr>
          <p:nvPr>
            <p:ph idx="1"/>
          </p:nvPr>
        </p:nvSpPr>
        <p:spPr/>
        <p:txBody>
          <a:bodyPr>
            <a:normAutofit lnSpcReduction="10000"/>
          </a:bodyPr>
          <a:lstStyle/>
          <a:p>
            <a:r>
              <a:rPr lang="en-US" dirty="0" smtClean="0"/>
              <a:t>Is the right to seek equitable dissolution </a:t>
            </a:r>
            <a:r>
              <a:rPr lang="en-US" dirty="0" err="1" smtClean="0"/>
              <a:t>waivable</a:t>
            </a:r>
            <a:r>
              <a:rPr lang="en-US" dirty="0" smtClean="0"/>
              <a:t>?</a:t>
            </a:r>
          </a:p>
          <a:p>
            <a:pPr lvl="1"/>
            <a:r>
              <a:rPr lang="en-US" dirty="0" smtClean="0"/>
              <a:t>“For </a:t>
            </a:r>
            <a:r>
              <a:rPr lang="en-US" dirty="0"/>
              <a:t>Section 18–802 to provide the exclusive method of dissolving an LLC, it would have to divest this court of a significant aspect of its traditional equitable jurisdiction. Section 18–802 does not state that it establishes an exclusive means to obtain dissolution, nor does it contain language overriding this court's equitable </a:t>
            </a:r>
            <a:r>
              <a:rPr lang="en-US" dirty="0" smtClean="0"/>
              <a:t>authority” </a:t>
            </a:r>
            <a:r>
              <a:rPr lang="en-US" i="1" dirty="0" smtClean="0"/>
              <a:t>In </a:t>
            </a:r>
            <a:r>
              <a:rPr lang="en-US" i="1" dirty="0"/>
              <a:t>re Carlisle Etcetera LLC</a:t>
            </a:r>
            <a:r>
              <a:rPr lang="en-US" dirty="0"/>
              <a:t>, 114 A.3d 592, </a:t>
            </a:r>
            <a:r>
              <a:rPr lang="en-US" dirty="0" smtClean="0"/>
              <a:t>601–05 </a:t>
            </a:r>
            <a:r>
              <a:rPr lang="en-US" dirty="0"/>
              <a:t>(Del. Ch. 2015</a:t>
            </a:r>
            <a:r>
              <a:rPr lang="en-US" dirty="0" smtClean="0"/>
              <a:t>).</a:t>
            </a:r>
            <a:endParaRPr lang="en-US" dirty="0"/>
          </a:p>
          <a:p>
            <a:endParaRPr lang="en-US" dirty="0"/>
          </a:p>
        </p:txBody>
      </p:sp>
    </p:spTree>
    <p:extLst>
      <p:ext uri="{BB962C8B-B14F-4D97-AF65-F5344CB8AC3E}">
        <p14:creationId xmlns:p14="http://schemas.microsoft.com/office/powerpoint/2010/main" val="2677769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685800"/>
          </a:xfrm>
        </p:spPr>
        <p:txBody>
          <a:bodyPr>
            <a:noAutofit/>
          </a:bodyPr>
          <a:lstStyle/>
          <a:p>
            <a:r>
              <a:rPr lang="en-US" dirty="0"/>
              <a:t>8 Del. C. § </a:t>
            </a:r>
            <a:r>
              <a:rPr lang="en-US" dirty="0" smtClean="0"/>
              <a:t>226 </a:t>
            </a:r>
            <a:r>
              <a:rPr lang="en-US" dirty="0"/>
              <a:t>(cont.)</a:t>
            </a:r>
          </a:p>
        </p:txBody>
      </p:sp>
      <p:sp>
        <p:nvSpPr>
          <p:cNvPr id="5" name="Content Placeholder 4"/>
          <p:cNvSpPr>
            <a:spLocks noGrp="1"/>
          </p:cNvSpPr>
          <p:nvPr>
            <p:ph idx="1"/>
          </p:nvPr>
        </p:nvSpPr>
        <p:spPr>
          <a:xfrm>
            <a:off x="457200" y="1371600"/>
            <a:ext cx="8229600" cy="4449763"/>
          </a:xfrm>
        </p:spPr>
        <p:txBody>
          <a:bodyPr>
            <a:normAutofit/>
          </a:bodyPr>
          <a:lstStyle/>
          <a:p>
            <a:pPr marL="461963" lvl="0" indent="0" fontAlgn="base">
              <a:buNone/>
            </a:pPr>
            <a:r>
              <a:rPr lang="en-US" dirty="0" smtClean="0"/>
              <a:t>(2)  The </a:t>
            </a:r>
            <a:r>
              <a:rPr lang="en-US" dirty="0"/>
              <a:t>business of the corporation is suffering or is threatened with irreparable injury because the directors are so divided respecting the management of the affairs of the corporation that the required vote for action by the board of directors cannot be obtained and the stockholders are unable to </a:t>
            </a:r>
            <a:r>
              <a:rPr lang="en-US" sz="3500" dirty="0"/>
              <a:t>termi­nate</a:t>
            </a:r>
            <a:r>
              <a:rPr lang="en-US" dirty="0"/>
              <a:t> this division</a:t>
            </a:r>
            <a:r>
              <a:rPr lang="en-US" dirty="0" smtClean="0"/>
              <a:t>; …</a:t>
            </a:r>
            <a:endParaRPr lang="en-US" dirty="0"/>
          </a:p>
          <a:p>
            <a:pPr marL="461963" lvl="1" indent="0">
              <a:buNone/>
            </a:pPr>
            <a:endParaRPr lang="en-US" sz="3200"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5</a:t>
            </a:fld>
            <a:endParaRPr lang="en-US" dirty="0"/>
          </a:p>
        </p:txBody>
      </p:sp>
    </p:spTree>
    <p:extLst>
      <p:ext uri="{BB962C8B-B14F-4D97-AF65-F5344CB8AC3E}">
        <p14:creationId xmlns:p14="http://schemas.microsoft.com/office/powerpoint/2010/main" val="35717357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Equitable Dissolution (cont’d)</a:t>
            </a:r>
          </a:p>
        </p:txBody>
      </p:sp>
      <p:sp>
        <p:nvSpPr>
          <p:cNvPr id="3" name="Content Placeholder 2"/>
          <p:cNvSpPr>
            <a:spLocks noGrp="1"/>
          </p:cNvSpPr>
          <p:nvPr>
            <p:ph idx="1"/>
          </p:nvPr>
        </p:nvSpPr>
        <p:spPr/>
        <p:txBody>
          <a:bodyPr>
            <a:normAutofit fontScale="92500" lnSpcReduction="10000"/>
          </a:bodyPr>
          <a:lstStyle/>
          <a:p>
            <a:r>
              <a:rPr lang="en-US" dirty="0" smtClean="0"/>
              <a:t>Is the right to seek equitable dissolution </a:t>
            </a:r>
            <a:r>
              <a:rPr lang="en-US" dirty="0" err="1" smtClean="0"/>
              <a:t>waivable</a:t>
            </a:r>
            <a:r>
              <a:rPr lang="en-US" dirty="0" smtClean="0"/>
              <a:t>?</a:t>
            </a:r>
          </a:p>
          <a:p>
            <a:pPr lvl="1"/>
            <a:r>
              <a:rPr lang="en-US" dirty="0" smtClean="0"/>
              <a:t>The</a:t>
            </a:r>
            <a:r>
              <a:rPr lang="en-US" dirty="0"/>
              <a:t> </a:t>
            </a:r>
            <a:r>
              <a:rPr lang="en-US" i="1" dirty="0" err="1"/>
              <a:t>Huatuco</a:t>
            </a:r>
            <a:r>
              <a:rPr lang="en-US" i="1" dirty="0"/>
              <a:t> </a:t>
            </a:r>
            <a:r>
              <a:rPr lang="en-US" dirty="0"/>
              <a:t>court reserved decision on “[w]</a:t>
            </a:r>
            <a:r>
              <a:rPr lang="en-US" dirty="0" err="1"/>
              <a:t>hether</a:t>
            </a:r>
            <a:r>
              <a:rPr lang="en-US" dirty="0"/>
              <a:t> the parties may, by contract, divest this Court of its authority to order a dissolution </a:t>
            </a:r>
            <a:r>
              <a:rPr lang="en-US" dirty="0" smtClean="0"/>
              <a:t>… where </a:t>
            </a:r>
            <a:r>
              <a:rPr lang="en-US" dirty="0"/>
              <a:t>it appears manifest that equity so </a:t>
            </a:r>
            <a:r>
              <a:rPr lang="en-US" dirty="0" smtClean="0"/>
              <a:t>requires[.]” </a:t>
            </a:r>
            <a:r>
              <a:rPr lang="en-US" i="1" dirty="0" err="1"/>
              <a:t>Huatuco</a:t>
            </a:r>
            <a:r>
              <a:rPr lang="en-US" i="1" dirty="0"/>
              <a:t> v. Satellite Healthcare</a:t>
            </a:r>
            <a:r>
              <a:rPr lang="en-US" dirty="0"/>
              <a:t>, 2013 WL 6460898 (Del. Ch</a:t>
            </a:r>
            <a:r>
              <a:rPr lang="en-US" dirty="0" smtClean="0"/>
              <a:t>.).</a:t>
            </a:r>
          </a:p>
          <a:p>
            <a:pPr lvl="1"/>
            <a:r>
              <a:rPr lang="en-US" dirty="0" smtClean="0"/>
              <a:t>“In </a:t>
            </a:r>
            <a:r>
              <a:rPr lang="en-US" dirty="0"/>
              <a:t>my view, the ability to waive dissolution under Section 18–802 does not extend to a party's standing to seek dissolution in </a:t>
            </a:r>
            <a:r>
              <a:rPr lang="en-US" dirty="0" smtClean="0"/>
              <a:t>equity.”  </a:t>
            </a:r>
            <a:r>
              <a:rPr lang="en-US" i="1" dirty="0" smtClean="0"/>
              <a:t>In </a:t>
            </a:r>
            <a:r>
              <a:rPr lang="en-US" i="1" dirty="0"/>
              <a:t>re Carlisle Etcetera LLC</a:t>
            </a:r>
            <a:r>
              <a:rPr lang="en-US" dirty="0"/>
              <a:t>, 114 A.3d 592, 605 (Del. Ch. 2015</a:t>
            </a:r>
            <a:r>
              <a:rPr lang="en-US" dirty="0" smtClean="0"/>
              <a:t>).</a:t>
            </a:r>
            <a:endParaRPr lang="en-US" dirty="0"/>
          </a:p>
          <a:p>
            <a:endParaRPr lang="en-US" dirty="0"/>
          </a:p>
        </p:txBody>
      </p:sp>
    </p:spTree>
    <p:extLst>
      <p:ext uri="{BB962C8B-B14F-4D97-AF65-F5344CB8AC3E}">
        <p14:creationId xmlns:p14="http://schemas.microsoft.com/office/powerpoint/2010/main" val="1439763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Court-Ordered Dissolution</a:t>
            </a:r>
            <a:endParaRPr lang="en-US" dirty="0"/>
          </a:p>
        </p:txBody>
      </p:sp>
      <p:sp>
        <p:nvSpPr>
          <p:cNvPr id="3" name="Content Placeholder 2"/>
          <p:cNvSpPr>
            <a:spLocks noGrp="1"/>
          </p:cNvSpPr>
          <p:nvPr>
            <p:ph idx="1"/>
          </p:nvPr>
        </p:nvSpPr>
        <p:spPr/>
        <p:txBody>
          <a:bodyPr/>
          <a:lstStyle/>
          <a:p>
            <a:r>
              <a:rPr lang="en-US" dirty="0" smtClean="0"/>
              <a:t>What happens next?</a:t>
            </a:r>
          </a:p>
          <a:p>
            <a:r>
              <a:rPr lang="en-US" i="1" dirty="0" smtClean="0"/>
              <a:t>In re Interstate General Media Holdings, LLC</a:t>
            </a:r>
            <a:r>
              <a:rPr lang="en-US" dirty="0" smtClean="0"/>
              <a:t>, 2014 WL 1697030 (Del. Ch. Apr. 25, 2014)</a:t>
            </a:r>
          </a:p>
          <a:p>
            <a:pPr lvl="1"/>
            <a:r>
              <a:rPr lang="en-US" dirty="0" smtClean="0"/>
              <a:t>Deadlocked LLC whose managing members agreed judicial dissolution was needed, but disagreed on the type of auction process to use.</a:t>
            </a:r>
          </a:p>
          <a:p>
            <a:pPr lvl="1"/>
            <a:r>
              <a:rPr lang="en-US" dirty="0" smtClean="0"/>
              <a:t>Court held that dissolution should happen via a private, English-style, open outcry auction among the members</a:t>
            </a:r>
          </a:p>
          <a:p>
            <a:endParaRPr lang="en-US" dirty="0"/>
          </a:p>
        </p:txBody>
      </p:sp>
    </p:spTree>
    <p:extLst>
      <p:ext uri="{BB962C8B-B14F-4D97-AF65-F5344CB8AC3E}">
        <p14:creationId xmlns:p14="http://schemas.microsoft.com/office/powerpoint/2010/main" val="1388679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Court-Ordered Dissolution</a:t>
            </a:r>
            <a:endParaRPr lang="en-US" dirty="0"/>
          </a:p>
        </p:txBody>
      </p:sp>
      <p:sp>
        <p:nvSpPr>
          <p:cNvPr id="3" name="Content Placeholder 2"/>
          <p:cNvSpPr>
            <a:spLocks noGrp="1"/>
          </p:cNvSpPr>
          <p:nvPr>
            <p:ph idx="1"/>
          </p:nvPr>
        </p:nvSpPr>
        <p:spPr/>
        <p:txBody>
          <a:bodyPr/>
          <a:lstStyle/>
          <a:p>
            <a:r>
              <a:rPr lang="en-US" dirty="0" smtClean="0"/>
              <a:t>But, in </a:t>
            </a:r>
            <a:r>
              <a:rPr lang="en-US" i="1" dirty="0" smtClean="0"/>
              <a:t>The EB Trust v. Information Management Services, Inc.</a:t>
            </a:r>
            <a:r>
              <a:rPr lang="en-US" dirty="0" smtClean="0"/>
              <a:t>, C.A. No. 9443-VCL (Del. Ch. June 16, 2014) (TRANSCRIPT), the court rejected proposal of private auction among existing stockholders, finding that the proponent of the plan had not proven why situation was so unique that general tenets of auction theory did not apply </a:t>
            </a:r>
            <a:endParaRPr lang="en-US" dirty="0"/>
          </a:p>
        </p:txBody>
      </p:sp>
    </p:spTree>
    <p:extLst>
      <p:ext uri="{BB962C8B-B14F-4D97-AF65-F5344CB8AC3E}">
        <p14:creationId xmlns:p14="http://schemas.microsoft.com/office/powerpoint/2010/main" val="2783679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533400"/>
          </a:xfrm>
        </p:spPr>
        <p:txBody>
          <a:bodyPr>
            <a:noAutofit/>
          </a:bodyPr>
          <a:lstStyle/>
          <a:p>
            <a:r>
              <a:rPr lang="en-US" dirty="0"/>
              <a:t>8 Del. C. § 226 </a:t>
            </a:r>
            <a:r>
              <a:rPr lang="en-US" dirty="0" smtClean="0"/>
              <a:t>(cont.)</a:t>
            </a:r>
            <a:endParaRPr lang="en-US" dirty="0"/>
          </a:p>
        </p:txBody>
      </p:sp>
      <p:sp>
        <p:nvSpPr>
          <p:cNvPr id="5" name="Content Placeholder 4"/>
          <p:cNvSpPr>
            <a:spLocks noGrp="1"/>
          </p:cNvSpPr>
          <p:nvPr>
            <p:ph idx="1"/>
          </p:nvPr>
        </p:nvSpPr>
        <p:spPr>
          <a:xfrm>
            <a:off x="457200" y="1295400"/>
            <a:ext cx="8229600" cy="4525963"/>
          </a:xfrm>
        </p:spPr>
        <p:txBody>
          <a:bodyPr>
            <a:normAutofit/>
          </a:bodyPr>
          <a:lstStyle/>
          <a:p>
            <a:pPr marL="0" indent="0" fontAlgn="base">
              <a:buNone/>
            </a:pPr>
            <a:r>
              <a:rPr lang="en-US" dirty="0" smtClean="0"/>
              <a:t>(b)  A </a:t>
            </a:r>
            <a:r>
              <a:rPr lang="en-US" dirty="0"/>
              <a:t>custodian appointed under this section shall have all the powers and title of a receiver appointed under § 291 of this title, but the authority of the custodian is to continue the business of the corporation and not to liquidate its affairs and distribute its assets, except when the Court shall otherwise order and except in cases arising under paragraph (a)(3) of this section or § 352(a)(2) of this title.</a:t>
            </a:r>
          </a:p>
          <a:p>
            <a:pPr marL="457200" lvl="1" indent="0">
              <a:buNone/>
            </a:pPr>
            <a:endParaRPr lang="en-US" dirty="0"/>
          </a:p>
        </p:txBody>
      </p:sp>
      <p:sp>
        <p:nvSpPr>
          <p:cNvPr id="2" name="Slide Number Placeholder 1"/>
          <p:cNvSpPr>
            <a:spLocks noGrp="1"/>
          </p:cNvSpPr>
          <p:nvPr>
            <p:ph type="sldNum" sz="quarter" idx="12"/>
          </p:nvPr>
        </p:nvSpPr>
        <p:spPr/>
        <p:txBody>
          <a:bodyPr/>
          <a:lstStyle/>
          <a:p>
            <a:fld id="{BAF24E71-F425-42DC-919E-8E48DE3204AE}" type="slidenum">
              <a:rPr lang="en-US" smtClean="0"/>
              <a:pPr/>
              <a:t>6</a:t>
            </a:fld>
            <a:endParaRPr lang="en-US" dirty="0"/>
          </a:p>
        </p:txBody>
      </p:sp>
    </p:spTree>
    <p:extLst>
      <p:ext uri="{BB962C8B-B14F-4D97-AF65-F5344CB8AC3E}">
        <p14:creationId xmlns:p14="http://schemas.microsoft.com/office/powerpoint/2010/main" val="2631992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a:t>
            </a:r>
            <a:r>
              <a:rPr lang="en-US" i="1" dirty="0" smtClean="0"/>
              <a:t>Del. C.</a:t>
            </a:r>
            <a:r>
              <a:rPr lang="en-US" dirty="0" smtClean="0"/>
              <a:t> § 273</a:t>
            </a:r>
          </a:p>
        </p:txBody>
      </p:sp>
      <p:sp>
        <p:nvSpPr>
          <p:cNvPr id="3" name="Content Placeholder 2"/>
          <p:cNvSpPr>
            <a:spLocks noGrp="1"/>
          </p:cNvSpPr>
          <p:nvPr>
            <p:ph idx="1"/>
          </p:nvPr>
        </p:nvSpPr>
        <p:spPr/>
        <p:txBody>
          <a:bodyPr>
            <a:normAutofit fontScale="92500" lnSpcReduction="20000"/>
          </a:bodyPr>
          <a:lstStyle/>
          <a:p>
            <a:r>
              <a:rPr lang="en-US" dirty="0" smtClean="0"/>
              <a:t>Dissolution of joint venture corporation having 2 stockholders, each owning 50%</a:t>
            </a:r>
          </a:p>
          <a:p>
            <a:r>
              <a:rPr lang="en-US" dirty="0" smtClean="0"/>
              <a:t>Under Section 273(a), if the stockholders are unable to agree upon the desirability of discontinuing the joint venture and disposing of its assets, either stockholder may (unless otherwise provided in the certificate of incorporation or a stockholder agreement), file a petition in the Court of Chancery stating that it desires to discontinue the joint venture and dispose of the assets</a:t>
            </a:r>
          </a:p>
        </p:txBody>
      </p:sp>
      <p:sp>
        <p:nvSpPr>
          <p:cNvPr id="4" name="Slide Number Placeholder 3"/>
          <p:cNvSpPr>
            <a:spLocks noGrp="1"/>
          </p:cNvSpPr>
          <p:nvPr>
            <p:ph type="sldNum" sz="quarter" idx="12"/>
          </p:nvPr>
        </p:nvSpPr>
        <p:spPr/>
        <p:txBody>
          <a:bodyPr/>
          <a:lstStyle/>
          <a:p>
            <a:fld id="{BAF24E71-F425-42DC-919E-8E48DE3204AE}" type="slidenum">
              <a:rPr lang="en-US" smtClean="0"/>
              <a:pPr/>
              <a:t>7</a:t>
            </a:fld>
            <a:endParaRPr lang="en-US" dirty="0"/>
          </a:p>
        </p:txBody>
      </p:sp>
    </p:spTree>
    <p:extLst>
      <p:ext uri="{BB962C8B-B14F-4D97-AF65-F5344CB8AC3E}">
        <p14:creationId xmlns:p14="http://schemas.microsoft.com/office/powerpoint/2010/main" val="454926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a:t>
            </a:r>
            <a:r>
              <a:rPr lang="en-US" i="1" dirty="0" smtClean="0"/>
              <a:t>Del. C.</a:t>
            </a:r>
            <a:r>
              <a:rPr lang="en-US" dirty="0" smtClean="0"/>
              <a:t> § 273 (cont.)</a:t>
            </a:r>
            <a:endParaRPr lang="en-US" dirty="0"/>
          </a:p>
        </p:txBody>
      </p:sp>
      <p:sp>
        <p:nvSpPr>
          <p:cNvPr id="3" name="Content Placeholder 2"/>
          <p:cNvSpPr>
            <a:spLocks noGrp="1"/>
          </p:cNvSpPr>
          <p:nvPr>
            <p:ph idx="1"/>
          </p:nvPr>
        </p:nvSpPr>
        <p:spPr/>
        <p:txBody>
          <a:bodyPr/>
          <a:lstStyle/>
          <a:p>
            <a:r>
              <a:rPr lang="en-US" dirty="0" smtClean="0"/>
              <a:t>The petition shall: (1) attach a copy of the proposed plan of discontinuance and distribution; and (2) a certificate stating that copies of such petition and plan have been transmitted in writing to the other stockholders and any officers or directions</a:t>
            </a:r>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8</a:t>
            </a:fld>
            <a:endParaRPr lang="en-US" dirty="0"/>
          </a:p>
        </p:txBody>
      </p:sp>
    </p:spTree>
    <p:extLst>
      <p:ext uri="{BB962C8B-B14F-4D97-AF65-F5344CB8AC3E}">
        <p14:creationId xmlns:p14="http://schemas.microsoft.com/office/powerpoint/2010/main" val="2467514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Talking Points re: Section 273</a:t>
            </a:r>
            <a:endParaRPr lang="en-US" dirty="0"/>
          </a:p>
        </p:txBody>
      </p:sp>
      <p:sp>
        <p:nvSpPr>
          <p:cNvPr id="3" name="Content Placeholder 2"/>
          <p:cNvSpPr>
            <a:spLocks noGrp="1"/>
          </p:cNvSpPr>
          <p:nvPr>
            <p:ph idx="1"/>
          </p:nvPr>
        </p:nvSpPr>
        <p:spPr>
          <a:xfrm>
            <a:off x="457200" y="1417638"/>
            <a:ext cx="8229600" cy="4708525"/>
          </a:xfrm>
        </p:spPr>
        <p:txBody>
          <a:bodyPr>
            <a:normAutofit fontScale="92500" lnSpcReduction="20000"/>
          </a:bodyPr>
          <a:lstStyle/>
          <a:p>
            <a:r>
              <a:rPr lang="en-US" dirty="0" smtClean="0"/>
              <a:t>Section 273 proceedings are narrow in scope.  </a:t>
            </a:r>
            <a:r>
              <a:rPr lang="en-US" i="1" dirty="0" smtClean="0"/>
              <a:t>In re Arthur Treacher’s Fish &amp; Chips of Ft. Lauderdale, Inc.</a:t>
            </a:r>
            <a:r>
              <a:rPr lang="en-US" dirty="0" smtClean="0"/>
              <a:t>, 386 A.2d 1162 (Del. Ch. 1978)</a:t>
            </a:r>
          </a:p>
          <a:p>
            <a:r>
              <a:rPr lang="en-US" dirty="0" smtClean="0"/>
              <a:t>A Section 273 proceeding is not the appropriate vehicle to litigate claims for breach of fiduciary duty.  </a:t>
            </a:r>
            <a:r>
              <a:rPr lang="en-US" i="1" dirty="0" smtClean="0"/>
              <a:t>In re Data Processing Consultants, Ltd.</a:t>
            </a:r>
            <a:r>
              <a:rPr lang="en-US" dirty="0" smtClean="0"/>
              <a:t> 1987 WL 25360 (Del. Ch.)</a:t>
            </a:r>
          </a:p>
          <a:p>
            <a:r>
              <a:rPr lang="en-US" dirty="0" smtClean="0"/>
              <a:t>The </a:t>
            </a:r>
            <a:r>
              <a:rPr lang="en-US" dirty="0"/>
              <a:t>Court will consider allegations by the respondent regarding the possibility of a conspiracy or bad faith in connection with the </a:t>
            </a:r>
            <a:r>
              <a:rPr lang="en-US" dirty="0" smtClean="0"/>
              <a:t>seeking of a dissolution</a:t>
            </a:r>
            <a:r>
              <a:rPr lang="en-US" dirty="0"/>
              <a:t>.  </a:t>
            </a:r>
            <a:r>
              <a:rPr lang="en-US" i="1" dirty="0"/>
              <a:t>Id.</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BAF24E71-F425-42DC-919E-8E48DE3204AE}" type="slidenum">
              <a:rPr lang="en-US" smtClean="0"/>
              <a:pPr/>
              <a:t>9</a:t>
            </a:fld>
            <a:endParaRPr lang="en-US" dirty="0"/>
          </a:p>
        </p:txBody>
      </p:sp>
    </p:spTree>
    <p:extLst>
      <p:ext uri="{BB962C8B-B14F-4D97-AF65-F5344CB8AC3E}">
        <p14:creationId xmlns:p14="http://schemas.microsoft.com/office/powerpoint/2010/main" val="2698816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0</TotalTime>
  <Words>3435</Words>
  <Application>Microsoft Office PowerPoint</Application>
  <PresentationFormat>On-screen Show (4:3)</PresentationFormat>
  <Paragraphs>227</Paragraphs>
  <Slides>52</Slides>
  <Notes>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52</vt:i4>
      </vt:variant>
    </vt:vector>
  </HeadingPairs>
  <TitlesOfParts>
    <vt:vector size="56" baseType="lpstr">
      <vt:lpstr>Arial</vt:lpstr>
      <vt:lpstr>Calibri</vt:lpstr>
      <vt:lpstr>Office Theme</vt:lpstr>
      <vt:lpstr>1_Office Theme</vt:lpstr>
      <vt:lpstr>Business Divorce 101: Means of Effectuating a Split</vt:lpstr>
      <vt:lpstr>Corporate Dissolutions </vt:lpstr>
      <vt:lpstr>Common Law</vt:lpstr>
      <vt:lpstr> 8 Del. C. § 226  </vt:lpstr>
      <vt:lpstr>8 Del. C. § 226 (cont.)</vt:lpstr>
      <vt:lpstr>8 Del. C. § 226 (cont.)</vt:lpstr>
      <vt:lpstr>8 Del. C. § 273</vt:lpstr>
      <vt:lpstr>8 Del. C. § 273 (cont.)</vt:lpstr>
      <vt:lpstr>Talking Points re: Section 273</vt:lpstr>
      <vt:lpstr>Talking Points re: Section 273</vt:lpstr>
      <vt:lpstr>Talking Points re: Section 273</vt:lpstr>
      <vt:lpstr>Talking Points re: Section 273</vt:lpstr>
      <vt:lpstr>TransPerfect Litigation</vt:lpstr>
      <vt:lpstr>TransPerfect Litigation</vt:lpstr>
      <vt:lpstr>TransPerfect Litigation</vt:lpstr>
      <vt:lpstr>TransPerfect Litigation</vt:lpstr>
      <vt:lpstr>TransPerfect Litigation</vt:lpstr>
      <vt:lpstr>The Merits Opinion (August 13, 2015)</vt:lpstr>
      <vt:lpstr>The Merits Opinion (August 13, 2015)</vt:lpstr>
      <vt:lpstr>The Public Campaign Challenging the Court’s Decision</vt:lpstr>
      <vt:lpstr>PowerPoint Presentation</vt:lpstr>
      <vt:lpstr>PowerPoint Presentation</vt:lpstr>
      <vt:lpstr>PowerPoint Presentation</vt:lpstr>
      <vt:lpstr>PowerPoint Presentation</vt:lpstr>
      <vt:lpstr>The Sanctions Opinion (July 20, 2016)</vt:lpstr>
      <vt:lpstr>The Sanctions Remedy</vt:lpstr>
      <vt:lpstr>The Appeal</vt:lpstr>
      <vt:lpstr>The Current Status </vt:lpstr>
      <vt:lpstr>ALTERNATIVE ENTITY Dissolutions</vt:lpstr>
      <vt:lpstr>Dissolution of Alternative Entities</vt:lpstr>
      <vt:lpstr>Nonjudicial Dissolution –  6 Del. C. § 18-801</vt:lpstr>
      <vt:lpstr>Nonjudicial Dissolution –  6 Del. C. § 17-801</vt:lpstr>
      <vt:lpstr>Judicial Dissolution</vt:lpstr>
      <vt:lpstr>Standing to Pursue Judicial Dissolution</vt:lpstr>
      <vt:lpstr>Standing to Pursue Judicial Dissolution</vt:lpstr>
      <vt:lpstr>Standing to Pursue Judicial Dissolution</vt:lpstr>
      <vt:lpstr>“Reasonably Practicable”</vt:lpstr>
      <vt:lpstr>“Reasonably Practicable” (cont.)</vt:lpstr>
      <vt:lpstr>“Reasonably Practicable” (cont.)</vt:lpstr>
      <vt:lpstr>“Reasonably Practicable” (cont.)</vt:lpstr>
      <vt:lpstr>“Reasonably Practicable” (cont.)</vt:lpstr>
      <vt:lpstr>“Reasonably practicable” under Section 17-802</vt:lpstr>
      <vt:lpstr>“Reasonably practicable” under Section 17-802 (cont’d)</vt:lpstr>
      <vt:lpstr>Reasonable Impracticability – A Practical Analysis</vt:lpstr>
      <vt:lpstr>Waiver and Modification</vt:lpstr>
      <vt:lpstr>Waiver and Modification (cont’d)</vt:lpstr>
      <vt:lpstr>Waiver and Modification (cont’d)</vt:lpstr>
      <vt:lpstr>Equitable Dissolution</vt:lpstr>
      <vt:lpstr>Equitable Dissolution (cont’d)</vt:lpstr>
      <vt:lpstr>Equitable Dissolution (cont’d)</vt:lpstr>
      <vt:lpstr>Court-Ordered Dissolution</vt:lpstr>
      <vt:lpstr>Court-Ordered Dissolution</vt:lpstr>
    </vt:vector>
  </TitlesOfParts>
  <Company>U.S. Securities and Exchange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DIVORCE 50 Ways to Leave Your Lover . . . err, Business Partner</dc:title>
  <dc:creator>MND</dc:creator>
  <cp:lastModifiedBy>Lauren E. Kornsey</cp:lastModifiedBy>
  <cp:revision>66</cp:revision>
  <cp:lastPrinted>2016-12-28T19:29:06Z</cp:lastPrinted>
  <dcterms:created xsi:type="dcterms:W3CDTF">2015-03-07T17:21:18Z</dcterms:created>
  <dcterms:modified xsi:type="dcterms:W3CDTF">2017-01-04T16:47:55Z</dcterms:modified>
</cp:coreProperties>
</file>