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5" r:id="rId3"/>
    <p:sldId id="276" r:id="rId4"/>
    <p:sldId id="277" r:id="rId5"/>
    <p:sldId id="257" r:id="rId6"/>
    <p:sldId id="278" r:id="rId7"/>
    <p:sldId id="279" r:id="rId8"/>
    <p:sldId id="280" r:id="rId9"/>
    <p:sldId id="258" r:id="rId10"/>
    <p:sldId id="274" r:id="rId11"/>
    <p:sldId id="259"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79B5C5-D963-45BC-8654-1FF2AC48DBD3}">
          <p14:sldIdLst>
            <p14:sldId id="256"/>
            <p14:sldId id="275"/>
            <p14:sldId id="276"/>
            <p14:sldId id="277"/>
            <p14:sldId id="257"/>
            <p14:sldId id="278"/>
            <p14:sldId id="279"/>
            <p14:sldId id="280"/>
            <p14:sldId id="258"/>
            <p14:sldId id="274"/>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7" d="100"/>
          <a:sy n="67" d="100"/>
        </p:scale>
        <p:origin x="11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02DDCD5-9BD9-4AE2-840E-B8C79DF6D381}" type="datetimeFigureOut">
              <a:rPr lang="en-US" smtClean="0"/>
              <a:pPr/>
              <a:t>2/24/2017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DC0E708-5FBC-46F2-8B3A-37E2A08D1BB4}" type="slidenum">
              <a:rPr lang="en-US" smtClean="0"/>
              <a:pPr/>
              <a:t>‹#›</a:t>
            </a:fld>
            <a:endParaRPr lang="en-US"/>
          </a:p>
        </p:txBody>
      </p:sp>
    </p:spTree>
    <p:extLst>
      <p:ext uri="{BB962C8B-B14F-4D97-AF65-F5344CB8AC3E}">
        <p14:creationId xmlns:p14="http://schemas.microsoft.com/office/powerpoint/2010/main" val="3455914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2C115-4660-4AAF-8CD6-2829195076E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22C115-4660-4AAF-8CD6-2829195076E9}" type="datetimeFigureOut">
              <a:rPr lang="en-US" smtClean="0"/>
              <a:pPr/>
              <a:t>2/24/2017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22C115-4660-4AAF-8CD6-2829195076E9}"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22C115-4660-4AAF-8CD6-2829195076E9}" type="datetimeFigureOut">
              <a:rPr lang="en-US" smtClean="0"/>
              <a:pPr/>
              <a:t>2/24/2017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22C115-4660-4AAF-8CD6-2829195076E9}" type="datetimeFigureOut">
              <a:rPr lang="en-US" smtClean="0"/>
              <a:pPr/>
              <a:t>2/24/2017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2C115-4660-4AAF-8CD6-2829195076E9}" type="datetimeFigureOut">
              <a:rPr lang="en-US" smtClean="0"/>
              <a:pPr/>
              <a:t>2/24/2017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2C115-4660-4AAF-8CD6-2829195076E9}"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22C115-4660-4AAF-8CD6-2829195076E9}" type="datetimeFigureOut">
              <a:rPr lang="en-US" smtClean="0"/>
              <a:pPr/>
              <a:t>2/24/2017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F24E71-F425-42DC-919E-8E48DE3204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2C115-4660-4AAF-8CD6-2829195076E9}" type="datetimeFigureOut">
              <a:rPr lang="en-US" smtClean="0"/>
              <a:pPr/>
              <a:t>2/24/2017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F24E71-F425-42DC-919E-8E48DE3204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1.next.westlaw.com/Link/Document/FullText?findType=Y&amp;serNum=2032904508&amp;pubNum=0007691&amp;originatingDoc=I89e4aa908f5711e69e6ceb9009bbadab&amp;refType=RP&amp;originationContext=document&amp;transitionType=DocumentItem&amp;contextData=(sc.Keyci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200400"/>
            <a:ext cx="8686800" cy="3200400"/>
          </a:xfrm>
        </p:spPr>
        <p:txBody>
          <a:bodyPr>
            <a:normAutofit fontScale="70000" lnSpcReduction="20000"/>
          </a:bodyPr>
          <a:lstStyle/>
          <a:p>
            <a:r>
              <a:rPr lang="en-US" u="sng" dirty="0" smtClean="0"/>
              <a:t>Moderator</a:t>
            </a:r>
          </a:p>
          <a:p>
            <a:r>
              <a:rPr lang="en-US" sz="3400" dirty="0" smtClean="0"/>
              <a:t>Kurt </a:t>
            </a:r>
            <a:r>
              <a:rPr lang="en-US" sz="3400" dirty="0" smtClean="0"/>
              <a:t>Heyman; Heyman </a:t>
            </a:r>
            <a:r>
              <a:rPr lang="en-US" sz="3400" dirty="0" smtClean="0"/>
              <a:t>Enerio Gattuso &amp; Hirzel LLP; Wilmington, DE</a:t>
            </a:r>
          </a:p>
          <a:p>
            <a:endParaRPr lang="en-US" dirty="0" smtClean="0"/>
          </a:p>
          <a:p>
            <a:r>
              <a:rPr lang="en-US" u="sng" dirty="0" smtClean="0"/>
              <a:t>Speakers</a:t>
            </a:r>
          </a:p>
          <a:p>
            <a:r>
              <a:rPr lang="en-US" dirty="0" smtClean="0"/>
              <a:t>Hon. Joseph R. Slights; Vice Chancellor; Delaware Court of Chancery</a:t>
            </a:r>
          </a:p>
          <a:p>
            <a:r>
              <a:rPr lang="en-US" dirty="0" smtClean="0"/>
              <a:t>Emily Burton; Young Conaway </a:t>
            </a:r>
            <a:r>
              <a:rPr lang="en-US" dirty="0" err="1" smtClean="0"/>
              <a:t>Stargatt</a:t>
            </a:r>
            <a:r>
              <a:rPr lang="en-US" dirty="0" smtClean="0"/>
              <a:t> &amp; Taylor LLP; Wilmington, DE</a:t>
            </a:r>
          </a:p>
          <a:p>
            <a:r>
              <a:rPr lang="en-US" dirty="0" smtClean="0"/>
              <a:t>Melissa Donimirski; Heyman Enerio Gattuso &amp; Hirzel LLP; Wilmington, DE</a:t>
            </a:r>
          </a:p>
          <a:p>
            <a:r>
              <a:rPr lang="en-US" dirty="0" smtClean="0"/>
              <a:t>Jessica Zeldin; Rosenthal, </a:t>
            </a:r>
            <a:r>
              <a:rPr lang="en-US" dirty="0" err="1" smtClean="0"/>
              <a:t>Monhait</a:t>
            </a:r>
            <a:r>
              <a:rPr lang="en-US" dirty="0" smtClean="0"/>
              <a:t> &amp; Goddess, P.A., Wilmington, DE</a:t>
            </a:r>
          </a:p>
        </p:txBody>
      </p:sp>
      <p:sp>
        <p:nvSpPr>
          <p:cNvPr id="5" name="Rectangle 2"/>
          <p:cNvSpPr>
            <a:spLocks noGrp="1" noChangeArrowheads="1"/>
          </p:cNvSpPr>
          <p:nvPr>
            <p:ph type="ctrTitle"/>
          </p:nvPr>
        </p:nvSpPr>
        <p:spPr bwMode="auto">
          <a:xfrm>
            <a:off x="685801" y="959674"/>
            <a:ext cx="80010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ANNUAL DEVELOPMENTS: </a:t>
            </a:r>
            <a:br>
              <a:rPr kumimoji="0" lang="en-US" altLang="en-US" sz="3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r>
              <a:rPr kumimoji="0" lang="en-US" altLang="en-US" sz="32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DO RECENT DELAWARE DECISIONS SPELL THE DEATH OF STOCKHOLDER LITIGATION?</a:t>
            </a:r>
            <a:r>
              <a:rPr kumimoji="0" lang="en-US" altLang="en-US" sz="3200" b="0" i="0" u="none" strike="noStrike" cap="none" normalizeH="0" baseline="0" dirty="0" smtClean="0">
                <a:ln>
                  <a:noFill/>
                </a:ln>
                <a:solidFill>
                  <a:schemeClr val="tx1"/>
                </a:solidFill>
                <a:effectLst/>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sz="3200" dirty="0" smtClean="0">
                <a:latin typeface="Garamond" panose="02020404030301010803" pitchFamily="18" charset="0"/>
              </a:rPr>
              <a:t>The vast majority of substantive post-KKR opinions are opinions granting defendants’ motion to dismiss</a:t>
            </a:r>
            <a:endParaRPr lang="en-US" sz="3200" dirty="0">
              <a:latin typeface="Garamond" panose="02020404030301010803" pitchFamily="18" charset="0"/>
            </a:endParaRPr>
          </a:p>
        </p:txBody>
      </p:sp>
      <p:sp>
        <p:nvSpPr>
          <p:cNvPr id="3" name="Content Placeholder 2"/>
          <p:cNvSpPr>
            <a:spLocks noGrp="1"/>
          </p:cNvSpPr>
          <p:nvPr>
            <p:ph idx="1"/>
          </p:nvPr>
        </p:nvSpPr>
        <p:spPr>
          <a:xfrm>
            <a:off x="457200" y="1981200"/>
            <a:ext cx="8229600" cy="4144963"/>
          </a:xfrm>
        </p:spPr>
        <p:txBody>
          <a:bodyPr/>
          <a:lstStyle/>
          <a:p>
            <a:r>
              <a:rPr lang="en-US" sz="2800" dirty="0" smtClean="0">
                <a:latin typeface="Garamond" panose="02020404030301010803" pitchFamily="18" charset="0"/>
              </a:rPr>
              <a:t>In re Merge Healthcare Inc., 2017 WL 395981 (Del. Ch.)</a:t>
            </a:r>
          </a:p>
          <a:p>
            <a:r>
              <a:rPr lang="en-US" sz="2800" dirty="0" smtClean="0">
                <a:latin typeface="Garamond" panose="02020404030301010803" pitchFamily="18" charset="0"/>
              </a:rPr>
              <a:t>In re Solera </a:t>
            </a:r>
            <a:r>
              <a:rPr lang="en-US" sz="2800" dirty="0" err="1" smtClean="0">
                <a:latin typeface="Garamond" panose="02020404030301010803" pitchFamily="18" charset="0"/>
              </a:rPr>
              <a:t>Hldgs</a:t>
            </a:r>
            <a:r>
              <a:rPr lang="en-US" sz="2800" dirty="0" smtClean="0">
                <a:latin typeface="Garamond" panose="02020404030301010803" pitchFamily="18" charset="0"/>
              </a:rPr>
              <a:t>., Inc. S’holder Litig., </a:t>
            </a:r>
            <a:br>
              <a:rPr lang="en-US" sz="2800" dirty="0" smtClean="0">
                <a:latin typeface="Garamond" panose="02020404030301010803" pitchFamily="18" charset="0"/>
              </a:rPr>
            </a:br>
            <a:r>
              <a:rPr lang="en-US" sz="2800" dirty="0" smtClean="0">
                <a:latin typeface="Garamond" panose="02020404030301010803" pitchFamily="18" charset="0"/>
              </a:rPr>
              <a:t>2017 WL 57839 (Del. Ch.)</a:t>
            </a:r>
          </a:p>
          <a:p>
            <a:r>
              <a:rPr lang="en-US" sz="2800" dirty="0" smtClean="0">
                <a:latin typeface="Garamond" panose="02020404030301010803" pitchFamily="18" charset="0"/>
              </a:rPr>
              <a:t>In re Om Group, Inc. S’holder Litig., </a:t>
            </a:r>
            <a:br>
              <a:rPr lang="en-US" sz="2800" dirty="0" smtClean="0">
                <a:latin typeface="Garamond" panose="02020404030301010803" pitchFamily="18" charset="0"/>
              </a:rPr>
            </a:br>
            <a:r>
              <a:rPr lang="en-US" sz="2800" dirty="0" smtClean="0">
                <a:latin typeface="Garamond" panose="02020404030301010803" pitchFamily="18" charset="0"/>
              </a:rPr>
              <a:t>2016 WL 5929951 (Del. Ch.)</a:t>
            </a:r>
          </a:p>
          <a:p>
            <a:r>
              <a:rPr lang="en-US" sz="2800" dirty="0" smtClean="0">
                <a:latin typeface="Garamond" panose="02020404030301010803" pitchFamily="18" charset="0"/>
              </a:rPr>
              <a:t>Larkin v. Shah, 2016 WL 4485447 (Del. Ch.)</a:t>
            </a:r>
          </a:p>
          <a:p>
            <a:r>
              <a:rPr lang="en-US" sz="2800" dirty="0" smtClean="0">
                <a:latin typeface="Garamond" panose="02020404030301010803" pitchFamily="18" charset="0"/>
              </a:rPr>
              <a:t>In re Volcano, 143 A.3d 727 (Del. Ch. 2016)</a:t>
            </a:r>
          </a:p>
          <a:p>
            <a:endParaRPr lang="en-US" dirty="0" smtClean="0"/>
          </a:p>
        </p:txBody>
      </p:sp>
    </p:spTree>
    <p:extLst>
      <p:ext uri="{BB962C8B-B14F-4D97-AF65-F5344CB8AC3E}">
        <p14:creationId xmlns:p14="http://schemas.microsoft.com/office/powerpoint/2010/main" val="3632135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962" y="685800"/>
            <a:ext cx="8229600" cy="1325562"/>
          </a:xfrm>
        </p:spPr>
        <p:txBody>
          <a:bodyPr>
            <a:normAutofit/>
          </a:bodyPr>
          <a:lstStyle/>
          <a:p>
            <a:r>
              <a:rPr lang="en-US" sz="3200" dirty="0">
                <a:latin typeface="Garamond" panose="02020404030301010803" pitchFamily="18" charset="0"/>
              </a:rPr>
              <a:t>In re Volcano, 143 A.3d 727 (Del. Ch. 2016)</a:t>
            </a:r>
          </a:p>
        </p:txBody>
      </p:sp>
      <p:sp>
        <p:nvSpPr>
          <p:cNvPr id="3" name="Content Placeholder 2"/>
          <p:cNvSpPr>
            <a:spLocks noGrp="1"/>
          </p:cNvSpPr>
          <p:nvPr>
            <p:ph idx="1"/>
          </p:nvPr>
        </p:nvSpPr>
        <p:spPr>
          <a:xfrm>
            <a:off x="457200" y="2209800"/>
            <a:ext cx="8229600" cy="3916363"/>
          </a:xfrm>
        </p:spPr>
        <p:txBody>
          <a:bodyPr>
            <a:normAutofit/>
          </a:bodyPr>
          <a:lstStyle/>
          <a:p>
            <a:pPr marL="0" indent="0">
              <a:buNone/>
            </a:pPr>
            <a:r>
              <a:rPr lang="en-US" sz="2800" dirty="0" smtClean="0">
                <a:latin typeface="Garamond" pitchFamily="18" charset="0"/>
              </a:rPr>
              <a:t>KKR automatically applies to short form mergers, where no majority of the minority vote actually takes place.</a:t>
            </a:r>
          </a:p>
          <a:p>
            <a:pPr marL="0" indent="0">
              <a:buNone/>
            </a:pPr>
            <a:endParaRPr lang="en-US" sz="2800" dirty="0">
              <a:latin typeface="Garamond" pitchFamily="18" charset="0"/>
            </a:endParaRPr>
          </a:p>
          <a:p>
            <a:pPr marL="0" indent="0">
              <a:buNone/>
            </a:pPr>
            <a:r>
              <a:rPr lang="en-US" sz="2800" dirty="0" smtClean="0">
                <a:latin typeface="Garamond" pitchFamily="18" charset="0"/>
              </a:rPr>
              <a:t>The stockholder’s decision to tender shares in the first step tender offer was the equivalent of a vote in favor of adoption of a merger agreement.</a:t>
            </a:r>
            <a:endParaRPr lang="en-US" sz="2800" dirty="0" smtClean="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aramond" panose="02020404030301010803" pitchFamily="18" charset="0"/>
              </a:rPr>
              <a:t>Challenging Board Action</a:t>
            </a:r>
            <a:endParaRPr lang="en-US" dirty="0">
              <a:latin typeface="Garamond" panose="02020404030301010803" pitchFamily="18" charset="0"/>
            </a:endParaRPr>
          </a:p>
        </p:txBody>
      </p:sp>
      <p:sp>
        <p:nvSpPr>
          <p:cNvPr id="3" name="Content Placeholder 2"/>
          <p:cNvSpPr>
            <a:spLocks noGrp="1"/>
          </p:cNvSpPr>
          <p:nvPr>
            <p:ph idx="1"/>
          </p:nvPr>
        </p:nvSpPr>
        <p:spPr/>
        <p:txBody>
          <a:bodyPr/>
          <a:lstStyle/>
          <a:p>
            <a:r>
              <a:rPr lang="en-US" dirty="0" smtClean="0">
                <a:latin typeface="Garamond" panose="02020404030301010803" pitchFamily="18" charset="0"/>
              </a:rPr>
              <a:t>Business Judgment Rule</a:t>
            </a:r>
          </a:p>
          <a:p>
            <a:r>
              <a:rPr lang="en-US" dirty="0" smtClean="0">
                <a:latin typeface="Garamond" panose="02020404030301010803" pitchFamily="18" charset="0"/>
              </a:rPr>
              <a:t>Enhanced Scrutiny</a:t>
            </a:r>
          </a:p>
          <a:p>
            <a:r>
              <a:rPr lang="en-US" dirty="0" smtClean="0">
                <a:latin typeface="Garamond" panose="02020404030301010803" pitchFamily="18" charset="0"/>
              </a:rPr>
              <a:t>Entire Fairness</a:t>
            </a:r>
          </a:p>
          <a:p>
            <a:r>
              <a:rPr lang="en-US" dirty="0" smtClean="0">
                <a:latin typeface="Garamond" panose="02020404030301010803" pitchFamily="18" charset="0"/>
              </a:rPr>
              <a:t>The choice of the applicable test is often outcome determinative</a:t>
            </a:r>
            <a:endParaRPr lang="en-US" dirty="0">
              <a:latin typeface="Garamond" panose="02020404030301010803" pitchFamily="18" charset="0"/>
            </a:endParaRPr>
          </a:p>
        </p:txBody>
      </p:sp>
    </p:spTree>
    <p:extLst>
      <p:ext uri="{BB962C8B-B14F-4D97-AF65-F5344CB8AC3E}">
        <p14:creationId xmlns:p14="http://schemas.microsoft.com/office/powerpoint/2010/main" val="375740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latin typeface="Garamond" panose="02020404030301010803" pitchFamily="18" charset="0"/>
              </a:rPr>
              <a:t>Most Board actions reviewed under Business Judgment Rule – court must dismiss any challenge to a transaction unless the terms effectively amount to waste. </a:t>
            </a:r>
            <a:r>
              <a:rPr lang="en-US" i="1" dirty="0" smtClean="0">
                <a:latin typeface="Garamond" panose="02020404030301010803" pitchFamily="18" charset="0"/>
              </a:rPr>
              <a:t>See Cede v. Technicolor</a:t>
            </a:r>
            <a:r>
              <a:rPr lang="en-US" dirty="0" smtClean="0">
                <a:latin typeface="Garamond" panose="02020404030301010803" pitchFamily="18" charset="0"/>
              </a:rPr>
              <a:t>, 634 A.2d 345 (Del. 1993).</a:t>
            </a:r>
          </a:p>
          <a:p>
            <a:r>
              <a:rPr lang="en-US" dirty="0">
                <a:latin typeface="Garamond" panose="02020404030301010803" pitchFamily="18" charset="0"/>
              </a:rPr>
              <a:t>Transactions with a controlling or dominating </a:t>
            </a:r>
            <a:r>
              <a:rPr lang="en-US" dirty="0" smtClean="0">
                <a:latin typeface="Garamond" panose="02020404030301010803" pitchFamily="18" charset="0"/>
              </a:rPr>
              <a:t>shareholder, however, </a:t>
            </a:r>
            <a:r>
              <a:rPr lang="en-US" dirty="0">
                <a:latin typeface="Garamond" panose="02020404030301010803" pitchFamily="18" charset="0"/>
              </a:rPr>
              <a:t>generally considered under highest standard – Entire </a:t>
            </a:r>
            <a:r>
              <a:rPr lang="en-US" dirty="0" smtClean="0">
                <a:latin typeface="Garamond" panose="02020404030301010803" pitchFamily="18" charset="0"/>
              </a:rPr>
              <a:t>Fairness, which requires controlling shareholder to demonstrate Fair Dealing and Fair Price. </a:t>
            </a:r>
            <a:r>
              <a:rPr lang="en-US" i="1" dirty="0" smtClean="0">
                <a:latin typeface="Garamond" panose="02020404030301010803" pitchFamily="18" charset="0"/>
              </a:rPr>
              <a:t>Weinberger v. UOP</a:t>
            </a:r>
            <a:r>
              <a:rPr lang="en-US" dirty="0" smtClean="0">
                <a:latin typeface="Garamond" panose="02020404030301010803" pitchFamily="18" charset="0"/>
              </a:rPr>
              <a:t>, 457 A.2d 701 (Del. 1983).</a:t>
            </a:r>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144009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25"/>
            <a:ext cx="8229600" cy="1143000"/>
          </a:xfrm>
        </p:spPr>
        <p:txBody>
          <a:bodyPr>
            <a:normAutofit/>
          </a:bodyPr>
          <a:lstStyle/>
          <a:p>
            <a:r>
              <a:rPr lang="en-US" sz="3200" dirty="0">
                <a:latin typeface="Garamond" pitchFamily="18" charset="0"/>
              </a:rPr>
              <a:t>Kahn v. M &amp; F Worldwide Corp., 88 A.3d 635 (Del. 2014)</a:t>
            </a:r>
            <a:endParaRPr lang="en-US" sz="3200" dirty="0"/>
          </a:p>
        </p:txBody>
      </p:sp>
      <p:sp>
        <p:nvSpPr>
          <p:cNvPr id="3" name="Content Placeholder 2"/>
          <p:cNvSpPr>
            <a:spLocks noGrp="1"/>
          </p:cNvSpPr>
          <p:nvPr>
            <p:ph idx="1"/>
          </p:nvPr>
        </p:nvSpPr>
        <p:spPr>
          <a:xfrm>
            <a:off x="457200" y="1905000"/>
            <a:ext cx="8229600" cy="4221163"/>
          </a:xfrm>
        </p:spPr>
        <p:txBody>
          <a:bodyPr>
            <a:normAutofit fontScale="92500" lnSpcReduction="20000"/>
          </a:bodyPr>
          <a:lstStyle/>
          <a:p>
            <a:r>
              <a:rPr lang="en-US" dirty="0" smtClean="0">
                <a:latin typeface="Garamond" panose="02020404030301010803" pitchFamily="18" charset="0"/>
              </a:rPr>
              <a:t>Challenge to M&amp;F </a:t>
            </a:r>
            <a:r>
              <a:rPr lang="en-US" dirty="0" err="1" smtClean="0">
                <a:latin typeface="Garamond" panose="02020404030301010803" pitchFamily="18" charset="0"/>
              </a:rPr>
              <a:t>Worldwide’s</a:t>
            </a:r>
            <a:r>
              <a:rPr lang="en-US" dirty="0" smtClean="0">
                <a:latin typeface="Garamond" panose="02020404030301010803" pitchFamily="18" charset="0"/>
              </a:rPr>
              <a:t> going-private transaction with its controlling shareholder, MacAndrews &amp; Forbes, Ronald Perelman’s holding company.</a:t>
            </a:r>
          </a:p>
          <a:p>
            <a:r>
              <a:rPr lang="en-US" dirty="0" smtClean="0">
                <a:latin typeface="Garamond" panose="02020404030301010803" pitchFamily="18" charset="0"/>
              </a:rPr>
              <a:t>From the start, MacAndrews &amp; Forbes agreed that it would only proceed if the transaction were approved by </a:t>
            </a:r>
            <a:r>
              <a:rPr lang="en-US" i="1" dirty="0" smtClean="0">
                <a:latin typeface="Garamond" panose="02020404030301010803" pitchFamily="18" charset="0"/>
              </a:rPr>
              <a:t>both</a:t>
            </a:r>
            <a:r>
              <a:rPr lang="en-US" dirty="0" smtClean="0">
                <a:latin typeface="Garamond" panose="02020404030301010803" pitchFamily="18" charset="0"/>
              </a:rPr>
              <a:t> an independent Special </a:t>
            </a:r>
            <a:r>
              <a:rPr lang="en-US" dirty="0">
                <a:latin typeface="Garamond" panose="02020404030301010803" pitchFamily="18" charset="0"/>
              </a:rPr>
              <a:t>C</a:t>
            </a:r>
            <a:r>
              <a:rPr lang="en-US" dirty="0" smtClean="0">
                <a:latin typeface="Garamond" panose="02020404030301010803" pitchFamily="18" charset="0"/>
              </a:rPr>
              <a:t>ommittee of directors and a majority of the minority vote.</a:t>
            </a:r>
          </a:p>
          <a:p>
            <a:r>
              <a:rPr lang="en-US" dirty="0" smtClean="0">
                <a:latin typeface="Garamond" panose="02020404030301010803" pitchFamily="18" charset="0"/>
              </a:rPr>
              <a:t>Special Committee able to negotiate for an increase in bid by $1 per share to $25 per share.</a:t>
            </a:r>
            <a:endParaRPr lang="en-US" dirty="0">
              <a:latin typeface="Garamond" panose="02020404030301010803" pitchFamily="18" charset="0"/>
            </a:endParaRPr>
          </a:p>
        </p:txBody>
      </p:sp>
    </p:spTree>
    <p:extLst>
      <p:ext uri="{BB962C8B-B14F-4D97-AF65-F5344CB8AC3E}">
        <p14:creationId xmlns:p14="http://schemas.microsoft.com/office/powerpoint/2010/main" val="2970951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sz="3200" dirty="0" smtClean="0">
                <a:latin typeface="Garamond" pitchFamily="18" charset="0"/>
              </a:rPr>
              <a:t>Kahn v. M &amp; F Worldwide Corp., 88 A.3d 635 (Del. 2014)</a:t>
            </a:r>
            <a:endParaRPr lang="en-US" sz="3200" dirty="0">
              <a:latin typeface="Garamond" pitchFamily="18" charset="0"/>
            </a:endParaRPr>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US" sz="2800" dirty="0" smtClean="0">
                <a:latin typeface="Garamond" pitchFamily="18" charset="0"/>
              </a:rPr>
              <a:t>Where the controlling shareholder has conditioned the transaction on </a:t>
            </a:r>
            <a:r>
              <a:rPr lang="en-US" sz="2800" i="1" dirty="0" smtClean="0">
                <a:latin typeface="Garamond" pitchFamily="18" charset="0"/>
              </a:rPr>
              <a:t>both</a:t>
            </a:r>
            <a:r>
              <a:rPr lang="en-US" sz="2800" dirty="0" smtClean="0">
                <a:latin typeface="Garamond" pitchFamily="18" charset="0"/>
              </a:rPr>
              <a:t> approval by an independent special committee of the board </a:t>
            </a:r>
            <a:r>
              <a:rPr lang="en-US" sz="2800" i="1" dirty="0" smtClean="0">
                <a:latin typeface="Garamond" pitchFamily="18" charset="0"/>
              </a:rPr>
              <a:t>and</a:t>
            </a:r>
            <a:r>
              <a:rPr lang="en-US" sz="2800" dirty="0" smtClean="0">
                <a:latin typeface="Garamond" pitchFamily="18" charset="0"/>
              </a:rPr>
              <a:t> a majority of the minority vote, the transaction will be reviewed under the </a:t>
            </a:r>
            <a:r>
              <a:rPr lang="en-US" sz="2800" dirty="0" smtClean="0">
                <a:latin typeface="Garamond" pitchFamily="18" charset="0"/>
              </a:rPr>
              <a:t>Business </a:t>
            </a:r>
            <a:r>
              <a:rPr lang="en-US" sz="2800" dirty="0">
                <a:latin typeface="Garamond" pitchFamily="18" charset="0"/>
              </a:rPr>
              <a:t>J</a:t>
            </a:r>
            <a:r>
              <a:rPr lang="en-US" sz="2800" dirty="0" smtClean="0">
                <a:latin typeface="Garamond" pitchFamily="18" charset="0"/>
              </a:rPr>
              <a:t>udgment </a:t>
            </a:r>
            <a:r>
              <a:rPr lang="en-US" sz="2800" dirty="0">
                <a:latin typeface="Garamond" pitchFamily="18" charset="0"/>
              </a:rPr>
              <a:t>R</a:t>
            </a:r>
            <a:r>
              <a:rPr lang="en-US" sz="2800" dirty="0" smtClean="0">
                <a:latin typeface="Garamond" pitchFamily="18" charset="0"/>
              </a:rPr>
              <a:t>ule.</a:t>
            </a:r>
          </a:p>
          <a:p>
            <a:pPr marL="0" indent="0">
              <a:buNone/>
            </a:pPr>
            <a:endParaRPr lang="en-US" sz="2800" dirty="0">
              <a:latin typeface="Garamond" pitchFamily="18" charset="0"/>
            </a:endParaRPr>
          </a:p>
          <a:p>
            <a:pPr marL="0" indent="0">
              <a:buNone/>
            </a:pPr>
            <a:r>
              <a:rPr lang="en-US" sz="2800" dirty="0">
                <a:latin typeface="Garamond" panose="02020404030301010803" pitchFamily="18" charset="0"/>
              </a:rPr>
              <a:t>C</a:t>
            </a:r>
            <a:r>
              <a:rPr lang="en-US" sz="2800" dirty="0" smtClean="0">
                <a:latin typeface="Garamond" panose="02020404030301010803" pitchFamily="18" charset="0"/>
              </a:rPr>
              <a:t>lear </a:t>
            </a:r>
            <a:r>
              <a:rPr lang="en-US" sz="2800" dirty="0">
                <a:latin typeface="Garamond" panose="02020404030301010803" pitchFamily="18" charset="0"/>
              </a:rPr>
              <a:t>blueprint for avoiding stockholder </a:t>
            </a:r>
            <a:r>
              <a:rPr lang="en-US" sz="2800" dirty="0" smtClean="0">
                <a:latin typeface="Garamond" panose="02020404030301010803" pitchFamily="18" charset="0"/>
              </a:rPr>
              <a:t>challenges </a:t>
            </a:r>
            <a:endParaRPr lang="en-US" sz="2800" dirty="0" smtClean="0">
              <a:latin typeface="Garamond" pitchFamily="18"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Garamond" panose="02020404030301010803" pitchFamily="18" charset="0"/>
              </a:rPr>
              <a:t>In re Books-A-Million, Inc. </a:t>
            </a:r>
            <a:r>
              <a:rPr lang="en-US" dirty="0" err="1" smtClean="0">
                <a:latin typeface="Garamond" panose="02020404030301010803" pitchFamily="18" charset="0"/>
              </a:rPr>
              <a:t>S’holders</a:t>
            </a:r>
            <a:r>
              <a:rPr lang="en-US" dirty="0" smtClean="0">
                <a:latin typeface="Garamond" panose="02020404030301010803" pitchFamily="18" charset="0"/>
              </a:rPr>
              <a:t> Litig., 2016 WL 5874974 (Del. Ch.)</a:t>
            </a:r>
            <a:endParaRPr lang="en-US" dirty="0">
              <a:latin typeface="Garamond" panose="02020404030301010803"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Garamond" panose="02020404030301010803" pitchFamily="18" charset="0"/>
              </a:rPr>
              <a:t>“The </a:t>
            </a:r>
            <a:r>
              <a:rPr lang="en-US" dirty="0">
                <a:latin typeface="Garamond" panose="02020404030301010803" pitchFamily="18" charset="0"/>
              </a:rPr>
              <a:t>Merger followed the framework approved by the Delaware Supreme Court in </a:t>
            </a:r>
            <a:r>
              <a:rPr lang="en-US" i="1" dirty="0">
                <a:latin typeface="Garamond" panose="02020404030301010803" pitchFamily="18" charset="0"/>
                <a:hlinkClick r:id="rId2"/>
              </a:rPr>
              <a:t>Kahn v. M &amp; F Worldwide Corp.</a:t>
            </a:r>
            <a:r>
              <a:rPr lang="en-US" dirty="0">
                <a:latin typeface="Garamond" panose="02020404030301010803" pitchFamily="18" charset="0"/>
                <a:hlinkClick r:id="rId2"/>
              </a:rPr>
              <a:t>, 88 A.3d 635 (Del. 2014)</a:t>
            </a:r>
            <a:r>
              <a:rPr lang="en-US" dirty="0">
                <a:latin typeface="Garamond" panose="02020404030301010803" pitchFamily="18" charset="0"/>
              </a:rPr>
              <a:t>. Consequently, unless the plaintiffs can plead facts supporting a reasonable inference that one of the elements of the framework was not met, the business judgment rule provides the operative standard of review. Under that standard of review, the court will defer to the judgments made by the corporation's fiduciaries unless the Merger is so extreme as to suggest waste</a:t>
            </a:r>
            <a:r>
              <a:rPr lang="en-US" dirty="0" smtClean="0">
                <a:latin typeface="Garamond" panose="02020404030301010803" pitchFamily="18" charset="0"/>
              </a:rPr>
              <a:t>.”</a:t>
            </a:r>
            <a:br>
              <a:rPr lang="en-US" dirty="0" smtClean="0">
                <a:latin typeface="Garamond" panose="02020404030301010803" pitchFamily="18" charset="0"/>
              </a:rPr>
            </a:br>
            <a:endParaRPr lang="en-US" dirty="0">
              <a:latin typeface="Garamond" panose="02020404030301010803" pitchFamily="18" charset="0"/>
            </a:endParaRPr>
          </a:p>
          <a:p>
            <a:r>
              <a:rPr lang="en-US" dirty="0" smtClean="0">
                <a:latin typeface="Garamond" panose="02020404030301010803" pitchFamily="18" charset="0"/>
              </a:rPr>
              <a:t>The Court applied MFW and dismissed the Complaint.</a:t>
            </a:r>
            <a:endParaRPr lang="en-US" dirty="0">
              <a:latin typeface="Garamond" panose="02020404030301010803" pitchFamily="18" charset="0"/>
            </a:endParaRPr>
          </a:p>
          <a:p>
            <a:endParaRPr lang="en-US" dirty="0"/>
          </a:p>
        </p:txBody>
      </p:sp>
    </p:spTree>
    <p:extLst>
      <p:ext uri="{BB962C8B-B14F-4D97-AF65-F5344CB8AC3E}">
        <p14:creationId xmlns:p14="http://schemas.microsoft.com/office/powerpoint/2010/main" val="3490076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Garamond" pitchFamily="18" charset="0"/>
              </a:rPr>
              <a:t>Corwin v. KKR Fin. Holdings, 125 A.3d 304 </a:t>
            </a:r>
            <a:br>
              <a:rPr lang="en-US" sz="3600" dirty="0">
                <a:latin typeface="Garamond" pitchFamily="18" charset="0"/>
              </a:rPr>
            </a:br>
            <a:r>
              <a:rPr lang="en-US" sz="3600" dirty="0">
                <a:latin typeface="Garamond" pitchFamily="18" charset="0"/>
              </a:rPr>
              <a:t>(Del. 2015)</a:t>
            </a:r>
            <a:endParaRPr lang="en-US" sz="3600" dirty="0"/>
          </a:p>
        </p:txBody>
      </p:sp>
      <p:sp>
        <p:nvSpPr>
          <p:cNvPr id="3" name="Content Placeholder 2"/>
          <p:cNvSpPr>
            <a:spLocks noGrp="1"/>
          </p:cNvSpPr>
          <p:nvPr>
            <p:ph idx="1"/>
          </p:nvPr>
        </p:nvSpPr>
        <p:spPr>
          <a:xfrm>
            <a:off x="457200" y="1752600"/>
            <a:ext cx="8229600" cy="4373563"/>
          </a:xfrm>
        </p:spPr>
        <p:txBody>
          <a:bodyPr>
            <a:noAutofit/>
          </a:bodyPr>
          <a:lstStyle/>
          <a:p>
            <a:r>
              <a:rPr lang="en-US" sz="2800" dirty="0" smtClean="0">
                <a:latin typeface="Garamond" panose="02020404030301010803" pitchFamily="18" charset="0"/>
              </a:rPr>
              <a:t>Class </a:t>
            </a:r>
            <a:r>
              <a:rPr lang="en-US" sz="2800" dirty="0">
                <a:latin typeface="Garamond" panose="02020404030301010803" pitchFamily="18" charset="0"/>
              </a:rPr>
              <a:t>action by stockholders of KKR </a:t>
            </a:r>
            <a:r>
              <a:rPr lang="en-US" sz="2800" dirty="0" smtClean="0">
                <a:latin typeface="Garamond" panose="02020404030301010803" pitchFamily="18" charset="0"/>
              </a:rPr>
              <a:t>Financial Holdings LLC (the “Company”) challenging </a:t>
            </a:r>
            <a:r>
              <a:rPr lang="en-US" sz="2800" dirty="0">
                <a:latin typeface="Garamond" panose="02020404030301010803" pitchFamily="18" charset="0"/>
              </a:rPr>
              <a:t>a stock-for-stock acquisition of the Company by KKR &amp; Co. L.P. (“KKR”).  </a:t>
            </a:r>
            <a:endParaRPr lang="en-US" sz="2800" dirty="0" smtClean="0">
              <a:latin typeface="Garamond" panose="02020404030301010803" pitchFamily="18" charset="0"/>
            </a:endParaRPr>
          </a:p>
          <a:p>
            <a:r>
              <a:rPr lang="en-US" sz="2800" dirty="0" smtClean="0">
                <a:latin typeface="Garamond" panose="02020404030301010803" pitchFamily="18" charset="0"/>
              </a:rPr>
              <a:t>The plaintiffs </a:t>
            </a:r>
            <a:r>
              <a:rPr lang="en-US" sz="2800" dirty="0">
                <a:latin typeface="Garamond" panose="02020404030301010803" pitchFamily="18" charset="0"/>
              </a:rPr>
              <a:t>asserted that the entire fairness standard of review applied to the </a:t>
            </a:r>
            <a:r>
              <a:rPr lang="en-US" sz="2800" dirty="0" smtClean="0">
                <a:latin typeface="Garamond" panose="02020404030301010803" pitchFamily="18" charset="0"/>
              </a:rPr>
              <a:t>transaction because KKR </a:t>
            </a:r>
            <a:r>
              <a:rPr lang="en-US" sz="2800" dirty="0">
                <a:latin typeface="Garamond" panose="02020404030301010803" pitchFamily="18" charset="0"/>
              </a:rPr>
              <a:t>was a controlling stockholder of the Company </a:t>
            </a:r>
            <a:r>
              <a:rPr lang="en-US" sz="2800" dirty="0" smtClean="0">
                <a:latin typeface="Garamond" panose="02020404030301010803" pitchFamily="18" charset="0"/>
              </a:rPr>
              <a:t>since the </a:t>
            </a:r>
            <a:r>
              <a:rPr lang="en-US" sz="2800" dirty="0">
                <a:latin typeface="Garamond" panose="02020404030301010803" pitchFamily="18" charset="0"/>
              </a:rPr>
              <a:t>Company’s primary business was financing KKR’s leveraged buyout activities and the Company was managed by an affiliate of KKR under a management agreement.</a:t>
            </a:r>
          </a:p>
        </p:txBody>
      </p:sp>
    </p:spTree>
    <p:extLst>
      <p:ext uri="{BB962C8B-B14F-4D97-AF65-F5344CB8AC3E}">
        <p14:creationId xmlns:p14="http://schemas.microsoft.com/office/powerpoint/2010/main" val="108144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47675"/>
            <a:ext cx="8229600" cy="1143000"/>
          </a:xfrm>
        </p:spPr>
        <p:txBody>
          <a:bodyPr>
            <a:noAutofit/>
          </a:bodyPr>
          <a:lstStyle/>
          <a:p>
            <a:r>
              <a:rPr lang="en-US" sz="3600" dirty="0">
                <a:latin typeface="Garamond" pitchFamily="18" charset="0"/>
              </a:rPr>
              <a:t>Corwin v. KKR Fin. Holdings, 125 A.3d 304 </a:t>
            </a:r>
            <a:br>
              <a:rPr lang="en-US" sz="3600" dirty="0">
                <a:latin typeface="Garamond" pitchFamily="18" charset="0"/>
              </a:rPr>
            </a:br>
            <a:r>
              <a:rPr lang="en-US" sz="3600" dirty="0">
                <a:latin typeface="Garamond" pitchFamily="18" charset="0"/>
              </a:rPr>
              <a:t>(Del. 2015)</a:t>
            </a:r>
            <a:endParaRPr lang="en-US" sz="3600" dirty="0"/>
          </a:p>
        </p:txBody>
      </p:sp>
      <p:sp>
        <p:nvSpPr>
          <p:cNvPr id="3" name="Content Placeholder 2"/>
          <p:cNvSpPr>
            <a:spLocks noGrp="1"/>
          </p:cNvSpPr>
          <p:nvPr>
            <p:ph idx="1"/>
          </p:nvPr>
        </p:nvSpPr>
        <p:spPr>
          <a:xfrm>
            <a:off x="457200" y="1905000"/>
            <a:ext cx="8229600" cy="4221163"/>
          </a:xfrm>
        </p:spPr>
        <p:txBody>
          <a:bodyPr>
            <a:normAutofit/>
          </a:bodyPr>
          <a:lstStyle/>
          <a:p>
            <a:r>
              <a:rPr lang="en-US" sz="2800" dirty="0" smtClean="0">
                <a:latin typeface="Garamond" panose="02020404030301010803" pitchFamily="18" charset="0"/>
              </a:rPr>
              <a:t>The </a:t>
            </a:r>
            <a:r>
              <a:rPr lang="en-US" sz="2800" dirty="0">
                <a:latin typeface="Garamond" panose="02020404030301010803" pitchFamily="18" charset="0"/>
              </a:rPr>
              <a:t>Court of Chancery held that plaintiffs’ allegations did not support a reasonable inference that KKR was a controlling stockholder of the Company</a:t>
            </a:r>
            <a:r>
              <a:rPr lang="en-US" sz="2800" dirty="0" smtClean="0">
                <a:latin typeface="Garamond" panose="02020404030301010803" pitchFamily="18" charset="0"/>
              </a:rPr>
              <a:t>.</a:t>
            </a:r>
          </a:p>
          <a:p>
            <a:r>
              <a:rPr lang="en-US" sz="2800" dirty="0" smtClean="0">
                <a:latin typeface="Garamond" panose="02020404030301010803" pitchFamily="18" charset="0"/>
              </a:rPr>
              <a:t>The Supreme Court affirmed that holding and further held that the </a:t>
            </a:r>
            <a:r>
              <a:rPr lang="en-US" sz="2800" dirty="0" err="1" smtClean="0">
                <a:latin typeface="Garamond" panose="02020404030301010803" pitchFamily="18" charset="0"/>
              </a:rPr>
              <a:t>uncoerced</a:t>
            </a:r>
            <a:r>
              <a:rPr lang="en-US" sz="2800" dirty="0" smtClean="0">
                <a:latin typeface="Garamond" panose="02020404030301010803" pitchFamily="18" charset="0"/>
              </a:rPr>
              <a:t> majority of the minority vote “is outcome-determinative, even if </a:t>
            </a:r>
            <a:r>
              <a:rPr lang="en-US" sz="2800" i="1" dirty="0" smtClean="0">
                <a:latin typeface="Garamond" panose="02020404030301010803" pitchFamily="18" charset="0"/>
              </a:rPr>
              <a:t>Revlon</a:t>
            </a:r>
            <a:r>
              <a:rPr lang="en-US" sz="2800" dirty="0" smtClean="0">
                <a:latin typeface="Garamond" panose="02020404030301010803" pitchFamily="18" charset="0"/>
              </a:rPr>
              <a:t> applied to the merger.”</a:t>
            </a:r>
            <a:endParaRPr lang="en-US" sz="2800" dirty="0">
              <a:latin typeface="Garamond" panose="02020404030301010803" pitchFamily="18" charset="0"/>
            </a:endParaRPr>
          </a:p>
        </p:txBody>
      </p:sp>
    </p:spTree>
    <p:extLst>
      <p:ext uri="{BB962C8B-B14F-4D97-AF65-F5344CB8AC3E}">
        <p14:creationId xmlns:p14="http://schemas.microsoft.com/office/powerpoint/2010/main" val="115103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524000"/>
          </a:xfrm>
        </p:spPr>
        <p:txBody>
          <a:bodyPr>
            <a:normAutofit/>
          </a:bodyPr>
          <a:lstStyle/>
          <a:p>
            <a:r>
              <a:rPr lang="en-US" sz="3200" dirty="0" smtClean="0">
                <a:latin typeface="Garamond" pitchFamily="18" charset="0"/>
              </a:rPr>
              <a:t>Corwin v. KKR Fin. Holdings, 125 A.3d 304 </a:t>
            </a:r>
            <a:br>
              <a:rPr lang="en-US" sz="3200" dirty="0" smtClean="0">
                <a:latin typeface="Garamond" pitchFamily="18" charset="0"/>
              </a:rPr>
            </a:br>
            <a:r>
              <a:rPr lang="en-US" sz="3200" dirty="0" smtClean="0">
                <a:latin typeface="Garamond" pitchFamily="18" charset="0"/>
              </a:rPr>
              <a:t>(Del. 2015)</a:t>
            </a:r>
            <a:endParaRPr lang="en-US" sz="3200" dirty="0">
              <a:latin typeface="Garamond" pitchFamily="18" charset="0"/>
            </a:endParaRPr>
          </a:p>
        </p:txBody>
      </p:sp>
      <p:sp>
        <p:nvSpPr>
          <p:cNvPr id="3" name="Content Placeholder 2"/>
          <p:cNvSpPr>
            <a:spLocks noGrp="1"/>
          </p:cNvSpPr>
          <p:nvPr>
            <p:ph idx="1"/>
          </p:nvPr>
        </p:nvSpPr>
        <p:spPr>
          <a:xfrm>
            <a:off x="533400" y="1981200"/>
            <a:ext cx="7848600" cy="4648200"/>
          </a:xfrm>
        </p:spPr>
        <p:txBody>
          <a:bodyPr>
            <a:normAutofit lnSpcReduction="10000"/>
          </a:bodyPr>
          <a:lstStyle/>
          <a:p>
            <a:pPr marL="795338" lvl="3" indent="457200"/>
            <a:endParaRPr lang="en-US" dirty="0" smtClean="0">
              <a:latin typeface="Garamond" pitchFamily="18" charset="0"/>
            </a:endParaRPr>
          </a:p>
          <a:p>
            <a:pPr marL="457200" lvl="1" indent="0">
              <a:buNone/>
            </a:pPr>
            <a:r>
              <a:rPr lang="en-US" dirty="0" smtClean="0">
                <a:latin typeface="Garamond" pitchFamily="18" charset="0"/>
              </a:rPr>
              <a:t>Thus, the </a:t>
            </a:r>
            <a:r>
              <a:rPr lang="en-US" dirty="0" smtClean="0">
                <a:latin typeface="Garamond" pitchFamily="18" charset="0"/>
              </a:rPr>
              <a:t>business judgment rule applies to any merger not subject to entire fairness review that has been approved by a fully informed, </a:t>
            </a:r>
            <a:r>
              <a:rPr lang="en-US" dirty="0" err="1" smtClean="0">
                <a:latin typeface="Garamond" pitchFamily="18" charset="0"/>
              </a:rPr>
              <a:t>uncoerced</a:t>
            </a:r>
            <a:r>
              <a:rPr lang="en-US" dirty="0" smtClean="0">
                <a:latin typeface="Garamond" pitchFamily="18" charset="0"/>
              </a:rPr>
              <a:t> vote of disinterested stockholders</a:t>
            </a:r>
            <a:r>
              <a:rPr lang="en-US" dirty="0" smtClean="0">
                <a:latin typeface="Garamond" pitchFamily="18" charset="0"/>
              </a:rPr>
              <a:t>.</a:t>
            </a:r>
          </a:p>
          <a:p>
            <a:pPr marL="457200" lvl="1" indent="0">
              <a:buNone/>
            </a:pPr>
            <a:endParaRPr lang="en-US" dirty="0">
              <a:latin typeface="Garamond" pitchFamily="18" charset="0"/>
            </a:endParaRPr>
          </a:p>
          <a:p>
            <a:pPr marL="457200" lvl="1" indent="0">
              <a:buNone/>
            </a:pPr>
            <a:r>
              <a:rPr lang="en-US" dirty="0" smtClean="0">
                <a:latin typeface="Garamond" pitchFamily="18" charset="0"/>
              </a:rPr>
              <a:t>This means that the </a:t>
            </a:r>
            <a:r>
              <a:rPr lang="en-US" dirty="0">
                <a:latin typeface="Garamond" pitchFamily="18" charset="0"/>
              </a:rPr>
              <a:t>business judgment rule is the standard of review even in transactions that would otherwise be subject to </a:t>
            </a:r>
            <a:r>
              <a:rPr lang="en-US" i="1" dirty="0">
                <a:latin typeface="Garamond" panose="02020404030301010803" pitchFamily="18" charset="0"/>
              </a:rPr>
              <a:t>Revlon</a:t>
            </a:r>
            <a:r>
              <a:rPr lang="en-US" dirty="0">
                <a:latin typeface="Garamond" panose="02020404030301010803" pitchFamily="18" charset="0"/>
              </a:rPr>
              <a:t> review, as long as the transaction has been approved by a fully-informed, </a:t>
            </a:r>
            <a:r>
              <a:rPr lang="en-US" dirty="0" smtClean="0">
                <a:latin typeface="Garamond" panose="02020404030301010803" pitchFamily="18" charset="0"/>
              </a:rPr>
              <a:t>un-coerced </a:t>
            </a:r>
            <a:r>
              <a:rPr lang="en-US" dirty="0">
                <a:latin typeface="Garamond" panose="02020404030301010803" pitchFamily="18" charset="0"/>
              </a:rPr>
              <a:t>majority of </a:t>
            </a:r>
            <a:r>
              <a:rPr lang="en-US" dirty="0" smtClean="0">
                <a:latin typeface="Garamond" panose="02020404030301010803" pitchFamily="18" charset="0"/>
              </a:rPr>
              <a:t>the minority.</a:t>
            </a:r>
            <a:endParaRPr lang="en-US" dirty="0">
              <a:latin typeface="Garamon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704</TotalTime>
  <Words>730</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Garamond</vt:lpstr>
      <vt:lpstr>Times New Roman</vt:lpstr>
      <vt:lpstr>Office Theme</vt:lpstr>
      <vt:lpstr>ANNUAL DEVELOPMENTS:  DO RECENT DELAWARE DECISIONS SPELL THE DEATH OF STOCKHOLDER LITIGATION? </vt:lpstr>
      <vt:lpstr>Challenging Board Action</vt:lpstr>
      <vt:lpstr> </vt:lpstr>
      <vt:lpstr>Kahn v. M &amp; F Worldwide Corp., 88 A.3d 635 (Del. 2014)</vt:lpstr>
      <vt:lpstr>Kahn v. M &amp; F Worldwide Corp., 88 A.3d 635 (Del. 2014)</vt:lpstr>
      <vt:lpstr>In re Books-A-Million, Inc. S’holders Litig., 2016 WL 5874974 (Del. Ch.)</vt:lpstr>
      <vt:lpstr>Corwin v. KKR Fin. Holdings, 125 A.3d 304  (Del. 2015)</vt:lpstr>
      <vt:lpstr>Corwin v. KKR Fin. Holdings, 125 A.3d 304  (Del. 2015)</vt:lpstr>
      <vt:lpstr>Corwin v. KKR Fin. Holdings, 125 A.3d 304  (Del. 2015)</vt:lpstr>
      <vt:lpstr>The vast majority of substantive post-KKR opinions are opinions granting defendants’ motion to dismiss</vt:lpstr>
      <vt:lpstr>In re Volcano, 143 A.3d 727 (Del. Ch. 2016)</vt:lpstr>
    </vt:vector>
  </TitlesOfParts>
  <Company>U.S. Securities and Exchange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DIVORCE 50 Ways to Leave Your Lover . . . err, Business Partner</dc:title>
  <dc:creator>MND</dc:creator>
  <cp:lastModifiedBy>Melissa Donimirski</cp:lastModifiedBy>
  <cp:revision>45</cp:revision>
  <cp:lastPrinted>2017-02-24T20:52:44Z</cp:lastPrinted>
  <dcterms:created xsi:type="dcterms:W3CDTF">2015-03-07T17:21:18Z</dcterms:created>
  <dcterms:modified xsi:type="dcterms:W3CDTF">2017-02-24T21:03:20Z</dcterms:modified>
</cp:coreProperties>
</file>